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3"/>
  </p:notesMasterIdLst>
  <p:sldIdLst>
    <p:sldId id="256" r:id="rId2"/>
    <p:sldId id="273" r:id="rId3"/>
    <p:sldId id="270" r:id="rId4"/>
    <p:sldId id="271" r:id="rId5"/>
    <p:sldId id="262" r:id="rId6"/>
    <p:sldId id="268" r:id="rId7"/>
    <p:sldId id="267" r:id="rId8"/>
    <p:sldId id="258" r:id="rId9"/>
    <p:sldId id="260" r:id="rId10"/>
    <p:sldId id="259" r:id="rId11"/>
    <p:sldId id="261" r:id="rId12"/>
    <p:sldId id="272" r:id="rId13"/>
    <p:sldId id="274" r:id="rId14"/>
    <p:sldId id="275" r:id="rId15"/>
    <p:sldId id="276" r:id="rId16"/>
    <p:sldId id="277" r:id="rId17"/>
    <p:sldId id="374" r:id="rId18"/>
    <p:sldId id="375" r:id="rId19"/>
    <p:sldId id="376" r:id="rId20"/>
    <p:sldId id="377" r:id="rId21"/>
    <p:sldId id="378" r:id="rId22"/>
    <p:sldId id="379" r:id="rId23"/>
    <p:sldId id="380" r:id="rId24"/>
    <p:sldId id="381" r:id="rId25"/>
    <p:sldId id="382" r:id="rId26"/>
    <p:sldId id="383" r:id="rId27"/>
    <p:sldId id="384" r:id="rId28"/>
    <p:sldId id="385" r:id="rId29"/>
    <p:sldId id="386" r:id="rId30"/>
    <p:sldId id="387" r:id="rId31"/>
    <p:sldId id="388" r:id="rId32"/>
    <p:sldId id="389" r:id="rId33"/>
    <p:sldId id="390" r:id="rId34"/>
    <p:sldId id="391" r:id="rId35"/>
    <p:sldId id="392" r:id="rId36"/>
    <p:sldId id="362" r:id="rId37"/>
    <p:sldId id="363" r:id="rId38"/>
    <p:sldId id="364" r:id="rId39"/>
    <p:sldId id="365" r:id="rId40"/>
    <p:sldId id="366" r:id="rId41"/>
    <p:sldId id="367" r:id="rId42"/>
    <p:sldId id="368" r:id="rId43"/>
    <p:sldId id="369" r:id="rId44"/>
    <p:sldId id="370" r:id="rId45"/>
    <p:sldId id="371" r:id="rId46"/>
    <p:sldId id="372" r:id="rId47"/>
    <p:sldId id="373" r:id="rId48"/>
    <p:sldId id="278" r:id="rId49"/>
    <p:sldId id="279" r:id="rId50"/>
    <p:sldId id="280" r:id="rId51"/>
    <p:sldId id="281" r:id="rId52"/>
    <p:sldId id="282" r:id="rId53"/>
    <p:sldId id="283" r:id="rId54"/>
    <p:sldId id="284" r:id="rId55"/>
    <p:sldId id="285" r:id="rId56"/>
    <p:sldId id="286" r:id="rId57"/>
    <p:sldId id="287" r:id="rId58"/>
    <p:sldId id="288" r:id="rId59"/>
    <p:sldId id="289" r:id="rId60"/>
    <p:sldId id="290" r:id="rId61"/>
    <p:sldId id="291" r:id="rId62"/>
    <p:sldId id="292" r:id="rId63"/>
    <p:sldId id="293" r:id="rId64"/>
    <p:sldId id="294" r:id="rId65"/>
    <p:sldId id="295" r:id="rId66"/>
    <p:sldId id="296" r:id="rId67"/>
    <p:sldId id="297" r:id="rId68"/>
    <p:sldId id="298" r:id="rId69"/>
    <p:sldId id="299" r:id="rId70"/>
    <p:sldId id="300" r:id="rId71"/>
    <p:sldId id="301" r:id="rId72"/>
    <p:sldId id="302" r:id="rId73"/>
    <p:sldId id="303" r:id="rId74"/>
    <p:sldId id="304" r:id="rId75"/>
    <p:sldId id="305" r:id="rId76"/>
    <p:sldId id="306" r:id="rId77"/>
    <p:sldId id="307" r:id="rId78"/>
    <p:sldId id="308" r:id="rId79"/>
    <p:sldId id="309" r:id="rId80"/>
    <p:sldId id="310" r:id="rId81"/>
    <p:sldId id="311" r:id="rId82"/>
    <p:sldId id="312" r:id="rId83"/>
    <p:sldId id="313" r:id="rId84"/>
    <p:sldId id="314" r:id="rId85"/>
    <p:sldId id="315" r:id="rId86"/>
    <p:sldId id="316" r:id="rId87"/>
    <p:sldId id="317" r:id="rId88"/>
    <p:sldId id="318" r:id="rId89"/>
    <p:sldId id="319" r:id="rId90"/>
    <p:sldId id="320" r:id="rId91"/>
    <p:sldId id="321" r:id="rId92"/>
    <p:sldId id="322" r:id="rId93"/>
    <p:sldId id="323" r:id="rId94"/>
    <p:sldId id="324" r:id="rId95"/>
    <p:sldId id="325" r:id="rId96"/>
    <p:sldId id="326" r:id="rId97"/>
    <p:sldId id="327" r:id="rId98"/>
    <p:sldId id="328" r:id="rId99"/>
    <p:sldId id="329" r:id="rId100"/>
    <p:sldId id="330" r:id="rId101"/>
    <p:sldId id="331" r:id="rId102"/>
    <p:sldId id="332" r:id="rId103"/>
    <p:sldId id="333" r:id="rId104"/>
    <p:sldId id="334" r:id="rId105"/>
    <p:sldId id="335" r:id="rId106"/>
    <p:sldId id="336" r:id="rId107"/>
    <p:sldId id="337" r:id="rId108"/>
    <p:sldId id="338" r:id="rId109"/>
    <p:sldId id="339" r:id="rId110"/>
    <p:sldId id="340" r:id="rId111"/>
    <p:sldId id="341" r:id="rId112"/>
    <p:sldId id="342" r:id="rId113"/>
    <p:sldId id="343" r:id="rId114"/>
    <p:sldId id="344" r:id="rId115"/>
    <p:sldId id="345" r:id="rId116"/>
    <p:sldId id="346" r:id="rId117"/>
    <p:sldId id="347" r:id="rId118"/>
    <p:sldId id="348" r:id="rId119"/>
    <p:sldId id="349" r:id="rId120"/>
    <p:sldId id="350" r:id="rId121"/>
    <p:sldId id="351" r:id="rId122"/>
    <p:sldId id="352" r:id="rId123"/>
    <p:sldId id="353" r:id="rId124"/>
    <p:sldId id="354" r:id="rId125"/>
    <p:sldId id="355" r:id="rId126"/>
    <p:sldId id="356" r:id="rId127"/>
    <p:sldId id="357" r:id="rId128"/>
    <p:sldId id="358" r:id="rId129"/>
    <p:sldId id="359" r:id="rId130"/>
    <p:sldId id="360" r:id="rId131"/>
    <p:sldId id="361" r:id="rId1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1" d="100"/>
          <a:sy n="91" d="100"/>
        </p:scale>
        <p:origin x="1210" y="-23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38" Type="http://schemas.microsoft.com/office/2016/11/relationships/changesInfo" Target="changesInfos/changesInfo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ADIJA.ELKABABI" userId="cd33b4f3-17e6-4863-9bc4-f06be1eeca17" providerId="ADAL" clId="{C63BBBA5-1071-4F38-9F60-FF2DF7770EB1}"/>
    <pc:docChg chg="custSel modSld">
      <pc:chgData name="KHADIJA.ELKABABI" userId="cd33b4f3-17e6-4863-9bc4-f06be1eeca17" providerId="ADAL" clId="{C63BBBA5-1071-4F38-9F60-FF2DF7770EB1}" dt="2023-07-26T12:11:48.270" v="6" actId="478"/>
      <pc:docMkLst>
        <pc:docMk/>
      </pc:docMkLst>
      <pc:sldChg chg="addSp delSp modSp mod">
        <pc:chgData name="KHADIJA.ELKABABI" userId="cd33b4f3-17e6-4863-9bc4-f06be1eeca17" providerId="ADAL" clId="{C63BBBA5-1071-4F38-9F60-FF2DF7770EB1}" dt="2023-07-26T12:11:48.270" v="6" actId="478"/>
        <pc:sldMkLst>
          <pc:docMk/>
          <pc:sldMk cId="0" sldId="256"/>
        </pc:sldMkLst>
        <pc:spChg chg="del">
          <ac:chgData name="KHADIJA.ELKABABI" userId="cd33b4f3-17e6-4863-9bc4-f06be1eeca17" providerId="ADAL" clId="{C63BBBA5-1071-4F38-9F60-FF2DF7770EB1}" dt="2023-07-26T12:09:51.201" v="4" actId="478"/>
          <ac:spMkLst>
            <pc:docMk/>
            <pc:sldMk cId="0" sldId="256"/>
            <ac:spMk id="3" creationId="{00000000-0000-0000-0000-000000000000}"/>
          </ac:spMkLst>
        </pc:spChg>
        <pc:spChg chg="del">
          <ac:chgData name="KHADIJA.ELKABABI" userId="cd33b4f3-17e6-4863-9bc4-f06be1eeca17" providerId="ADAL" clId="{C63BBBA5-1071-4F38-9F60-FF2DF7770EB1}" dt="2023-07-26T12:09:19.403" v="0" actId="478"/>
          <ac:spMkLst>
            <pc:docMk/>
            <pc:sldMk cId="0" sldId="256"/>
            <ac:spMk id="5" creationId="{00000000-0000-0000-0000-000000000000}"/>
          </ac:spMkLst>
        </pc:spChg>
        <pc:spChg chg="mod">
          <ac:chgData name="KHADIJA.ELKABABI" userId="cd33b4f3-17e6-4863-9bc4-f06be1eeca17" providerId="ADAL" clId="{C63BBBA5-1071-4F38-9F60-FF2DF7770EB1}" dt="2023-07-26T12:09:44.619" v="3" actId="20577"/>
          <ac:spMkLst>
            <pc:docMk/>
            <pc:sldMk cId="0" sldId="256"/>
            <ac:spMk id="7" creationId="{00000000-0000-0000-0000-000000000000}"/>
          </ac:spMkLst>
        </pc:spChg>
        <pc:spChg chg="add del mod">
          <ac:chgData name="KHADIJA.ELKABABI" userId="cd33b4f3-17e6-4863-9bc4-f06be1eeca17" providerId="ADAL" clId="{C63BBBA5-1071-4F38-9F60-FF2DF7770EB1}" dt="2023-07-26T12:11:48.270" v="6" actId="478"/>
          <ac:spMkLst>
            <pc:docMk/>
            <pc:sldMk cId="0" sldId="256"/>
            <ac:spMk id="8" creationId="{2B0F06F5-5768-1E45-5C7E-BBA49E729AB5}"/>
          </ac:spMkLst>
        </pc:spChg>
      </pc:sldChg>
    </pc:docChg>
  </pc:docChgLst>
</pc:chgInfo>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B14F0-2D35-4C94-AF14-50B09AE10B64}" type="doc">
      <dgm:prSet loTypeId="urn:microsoft.com/office/officeart/2005/8/layout/hList9" loCatId="list" qsTypeId="urn:microsoft.com/office/officeart/2005/8/quickstyle/simple1" qsCatId="simple" csTypeId="urn:microsoft.com/office/officeart/2005/8/colors/colorful5" csCatId="colorful" phldr="1"/>
      <dgm:spPr/>
      <dgm:t>
        <a:bodyPr/>
        <a:lstStyle/>
        <a:p>
          <a:endParaRPr lang="fr-FR"/>
        </a:p>
      </dgm:t>
    </dgm:pt>
    <dgm:pt modelId="{2A7CCFC9-9CD0-4C05-BB19-10EF480BC3BD}">
      <dgm:prSet phldrT="[Texte]">
        <dgm:style>
          <a:lnRef idx="1">
            <a:schemeClr val="accent1"/>
          </a:lnRef>
          <a:fillRef idx="2">
            <a:schemeClr val="accent1"/>
          </a:fillRef>
          <a:effectRef idx="1">
            <a:schemeClr val="accent1"/>
          </a:effectRef>
          <a:fontRef idx="minor">
            <a:schemeClr val="dk1"/>
          </a:fontRef>
        </dgm:style>
      </dgm:prSet>
      <dgm:spPr/>
      <dgm:t>
        <a:bodyPr/>
        <a:lstStyle/>
        <a:p>
          <a:r>
            <a:rPr lang="fr-FR" dirty="0"/>
            <a:t>Cinétique </a:t>
          </a:r>
        </a:p>
        <a:p>
          <a:r>
            <a:rPr lang="fr-FR" dirty="0"/>
            <a:t>homogène </a:t>
          </a:r>
        </a:p>
      </dgm:t>
    </dgm:pt>
    <dgm:pt modelId="{EFEB2E9E-436F-4560-BA4E-1F3330BB452F}" type="parTrans" cxnId="{9DD4550B-0B2C-4C1B-AC79-780E4EC76B57}">
      <dgm:prSet/>
      <dgm:spPr/>
      <dgm:t>
        <a:bodyPr/>
        <a:lstStyle/>
        <a:p>
          <a:endParaRPr lang="fr-FR"/>
        </a:p>
      </dgm:t>
    </dgm:pt>
    <dgm:pt modelId="{A9C58E3C-E652-4B80-AEDB-4F54A4080A38}" type="sibTrans" cxnId="{9DD4550B-0B2C-4C1B-AC79-780E4EC76B57}">
      <dgm:prSet/>
      <dgm:spPr/>
      <dgm:t>
        <a:bodyPr/>
        <a:lstStyle/>
        <a:p>
          <a:endParaRPr lang="fr-FR"/>
        </a:p>
      </dgm:t>
    </dgm:pt>
    <dgm:pt modelId="{AED4D749-B462-4606-953C-C27AB24A830C}">
      <dgm:prSet phldrT="[Texte]"/>
      <dgm:spPr/>
      <dgm:t>
        <a:bodyPr/>
        <a:lstStyle/>
        <a:p>
          <a:r>
            <a:rPr lang="fr-FR" dirty="0"/>
            <a:t>Le milieu réactionnel ne comporte qu’une seule phase (liquide ou gazeux) </a:t>
          </a:r>
        </a:p>
      </dgm:t>
    </dgm:pt>
    <dgm:pt modelId="{98032159-9B3E-4810-9DBE-8F69D1C8B5FF}" type="parTrans" cxnId="{D930539D-620E-4FB3-8FD6-3137929E8E0E}">
      <dgm:prSet/>
      <dgm:spPr/>
      <dgm:t>
        <a:bodyPr/>
        <a:lstStyle/>
        <a:p>
          <a:endParaRPr lang="fr-FR"/>
        </a:p>
      </dgm:t>
    </dgm:pt>
    <dgm:pt modelId="{8F469058-2E32-4D23-ACFA-5A340A77CA3F}" type="sibTrans" cxnId="{D930539D-620E-4FB3-8FD6-3137929E8E0E}">
      <dgm:prSet/>
      <dgm:spPr/>
      <dgm:t>
        <a:bodyPr/>
        <a:lstStyle/>
        <a:p>
          <a:endParaRPr lang="fr-FR"/>
        </a:p>
      </dgm:t>
    </dgm:pt>
    <dgm:pt modelId="{649553BB-227D-4FC5-948D-DE29BC7BEB23}">
      <dgm:prSet phldrT="[Texte]">
        <dgm:style>
          <a:lnRef idx="1">
            <a:schemeClr val="accent3"/>
          </a:lnRef>
          <a:fillRef idx="2">
            <a:schemeClr val="accent3"/>
          </a:fillRef>
          <a:effectRef idx="1">
            <a:schemeClr val="accent3"/>
          </a:effectRef>
          <a:fontRef idx="minor">
            <a:schemeClr val="dk1"/>
          </a:fontRef>
        </dgm:style>
      </dgm:prSet>
      <dgm:spPr/>
      <dgm:t>
        <a:bodyPr/>
        <a:lstStyle/>
        <a:p>
          <a:r>
            <a:rPr lang="fr-FR" dirty="0"/>
            <a:t>Cinétique  hétérogène </a:t>
          </a:r>
        </a:p>
      </dgm:t>
    </dgm:pt>
    <dgm:pt modelId="{8ACF0A40-A75A-4BD8-AE2E-0FF6134EB108}" type="parTrans" cxnId="{9DAAE6A6-F86E-4982-882F-0870B5A3315A}">
      <dgm:prSet/>
      <dgm:spPr/>
      <dgm:t>
        <a:bodyPr/>
        <a:lstStyle/>
        <a:p>
          <a:endParaRPr lang="fr-FR"/>
        </a:p>
      </dgm:t>
    </dgm:pt>
    <dgm:pt modelId="{BAA1E928-EA92-49A4-A6C8-F80B95CE4178}" type="sibTrans" cxnId="{9DAAE6A6-F86E-4982-882F-0870B5A3315A}">
      <dgm:prSet/>
      <dgm:spPr/>
      <dgm:t>
        <a:bodyPr/>
        <a:lstStyle/>
        <a:p>
          <a:endParaRPr lang="fr-FR"/>
        </a:p>
      </dgm:t>
    </dgm:pt>
    <dgm:pt modelId="{B9DBB11C-CFDE-4CC2-B0E4-D1D5302B7FC3}">
      <dgm:prSet phldrT="[Texte]"/>
      <dgm:spPr/>
      <dgm:t>
        <a:bodyPr/>
        <a:lstStyle/>
        <a:p>
          <a:r>
            <a:rPr lang="fr-FR" dirty="0"/>
            <a:t>Le milieu réactionnel comporte plusieurs phases </a:t>
          </a:r>
        </a:p>
      </dgm:t>
    </dgm:pt>
    <dgm:pt modelId="{FB5B1FB9-BAB1-4A49-82B0-73D783341349}" type="parTrans" cxnId="{5571F777-C728-4CDA-99E1-05B0D6E9CF1F}">
      <dgm:prSet/>
      <dgm:spPr/>
      <dgm:t>
        <a:bodyPr/>
        <a:lstStyle/>
        <a:p>
          <a:endParaRPr lang="fr-FR"/>
        </a:p>
      </dgm:t>
    </dgm:pt>
    <dgm:pt modelId="{0937D9AA-2AF0-4E40-932F-D7A64669E5E7}" type="sibTrans" cxnId="{5571F777-C728-4CDA-99E1-05B0D6E9CF1F}">
      <dgm:prSet/>
      <dgm:spPr/>
      <dgm:t>
        <a:bodyPr/>
        <a:lstStyle/>
        <a:p>
          <a:endParaRPr lang="fr-FR"/>
        </a:p>
      </dgm:t>
    </dgm:pt>
    <dgm:pt modelId="{F885895B-2B3D-4365-88C6-2F17ACD7C9E0}" type="pres">
      <dgm:prSet presAssocID="{470B14F0-2D35-4C94-AF14-50B09AE10B64}" presName="list" presStyleCnt="0">
        <dgm:presLayoutVars>
          <dgm:dir/>
          <dgm:animLvl val="lvl"/>
        </dgm:presLayoutVars>
      </dgm:prSet>
      <dgm:spPr/>
    </dgm:pt>
    <dgm:pt modelId="{0FA0198C-3A01-484A-8A1C-189542D32EAF}" type="pres">
      <dgm:prSet presAssocID="{2A7CCFC9-9CD0-4C05-BB19-10EF480BC3BD}" presName="posSpace" presStyleCnt="0"/>
      <dgm:spPr/>
    </dgm:pt>
    <dgm:pt modelId="{0B76BCD6-EE89-4D2B-8AAD-E3346446A2EC}" type="pres">
      <dgm:prSet presAssocID="{2A7CCFC9-9CD0-4C05-BB19-10EF480BC3BD}" presName="vertFlow" presStyleCnt="0"/>
      <dgm:spPr/>
    </dgm:pt>
    <dgm:pt modelId="{550A44FF-B871-4716-8088-050E0004E091}" type="pres">
      <dgm:prSet presAssocID="{2A7CCFC9-9CD0-4C05-BB19-10EF480BC3BD}" presName="topSpace" presStyleCnt="0"/>
      <dgm:spPr/>
    </dgm:pt>
    <dgm:pt modelId="{F2FADC6D-5B8B-46C0-AA12-8A53B3F8863E}" type="pres">
      <dgm:prSet presAssocID="{2A7CCFC9-9CD0-4C05-BB19-10EF480BC3BD}" presName="firstComp" presStyleCnt="0"/>
      <dgm:spPr/>
    </dgm:pt>
    <dgm:pt modelId="{75EDA5FC-7F9E-457D-AA47-8A58DFA39102}" type="pres">
      <dgm:prSet presAssocID="{2A7CCFC9-9CD0-4C05-BB19-10EF480BC3BD}" presName="firstChild" presStyleLbl="bgAccFollowNode1" presStyleIdx="0" presStyleCnt="2" custScaleX="105887" custScaleY="135938"/>
      <dgm:spPr/>
    </dgm:pt>
    <dgm:pt modelId="{C910127F-B54E-4FEF-9E0C-DF5310D36DFB}" type="pres">
      <dgm:prSet presAssocID="{2A7CCFC9-9CD0-4C05-BB19-10EF480BC3BD}" presName="firstChildTx" presStyleLbl="bgAccFollowNode1" presStyleIdx="0" presStyleCnt="2">
        <dgm:presLayoutVars>
          <dgm:bulletEnabled val="1"/>
        </dgm:presLayoutVars>
      </dgm:prSet>
      <dgm:spPr/>
    </dgm:pt>
    <dgm:pt modelId="{036826D2-B443-420D-9011-C595ECB4CDCB}" type="pres">
      <dgm:prSet presAssocID="{2A7CCFC9-9CD0-4C05-BB19-10EF480BC3BD}" presName="negSpace" presStyleCnt="0"/>
      <dgm:spPr/>
    </dgm:pt>
    <dgm:pt modelId="{37D15447-F18A-4B2F-B0FF-57C5FE54B59B}" type="pres">
      <dgm:prSet presAssocID="{2A7CCFC9-9CD0-4C05-BB19-10EF480BC3BD}" presName="circle" presStyleLbl="node1" presStyleIdx="0" presStyleCnt="2" custLinFactNeighborX="-32329" custLinFactNeighborY="-4558"/>
      <dgm:spPr/>
    </dgm:pt>
    <dgm:pt modelId="{FC7910A4-CBC4-48C2-A4C5-FE7C281C28BB}" type="pres">
      <dgm:prSet presAssocID="{A9C58E3C-E652-4B80-AEDB-4F54A4080A38}" presName="transSpace" presStyleCnt="0"/>
      <dgm:spPr/>
    </dgm:pt>
    <dgm:pt modelId="{6F6F2FD4-9A13-4FF8-ADD3-8FF1186DBB4C}" type="pres">
      <dgm:prSet presAssocID="{649553BB-227D-4FC5-948D-DE29BC7BEB23}" presName="posSpace" presStyleCnt="0"/>
      <dgm:spPr/>
    </dgm:pt>
    <dgm:pt modelId="{0C84BDD0-F1A6-46F3-97F2-7DC86715FDFB}" type="pres">
      <dgm:prSet presAssocID="{649553BB-227D-4FC5-948D-DE29BC7BEB23}" presName="vertFlow" presStyleCnt="0"/>
      <dgm:spPr/>
    </dgm:pt>
    <dgm:pt modelId="{FB4D5DFB-8F4D-4CB8-8856-9ACAB3A700DF}" type="pres">
      <dgm:prSet presAssocID="{649553BB-227D-4FC5-948D-DE29BC7BEB23}" presName="topSpace" presStyleCnt="0"/>
      <dgm:spPr/>
    </dgm:pt>
    <dgm:pt modelId="{4D0C46AE-821B-4AE8-866B-87DE295D661B}" type="pres">
      <dgm:prSet presAssocID="{649553BB-227D-4FC5-948D-DE29BC7BEB23}" presName="firstComp" presStyleCnt="0"/>
      <dgm:spPr/>
    </dgm:pt>
    <dgm:pt modelId="{385DE6CC-4496-40E0-A07D-03FE00EE42FE}" type="pres">
      <dgm:prSet presAssocID="{649553BB-227D-4FC5-948D-DE29BC7BEB23}" presName="firstChild" presStyleLbl="bgAccFollowNode1" presStyleIdx="1" presStyleCnt="2" custScaleY="140643" custLinFactNeighborX="-9111" custLinFactNeighborY="-5153"/>
      <dgm:spPr/>
    </dgm:pt>
    <dgm:pt modelId="{CBA39DC7-12CB-43CC-ABF6-1035B7444BB7}" type="pres">
      <dgm:prSet presAssocID="{649553BB-227D-4FC5-948D-DE29BC7BEB23}" presName="firstChildTx" presStyleLbl="bgAccFollowNode1" presStyleIdx="1" presStyleCnt="2">
        <dgm:presLayoutVars>
          <dgm:bulletEnabled val="1"/>
        </dgm:presLayoutVars>
      </dgm:prSet>
      <dgm:spPr/>
    </dgm:pt>
    <dgm:pt modelId="{5AB4D1FD-7DCF-4E55-BC27-850F3E2F8AB3}" type="pres">
      <dgm:prSet presAssocID="{649553BB-227D-4FC5-948D-DE29BC7BEB23}" presName="negSpace" presStyleCnt="0"/>
      <dgm:spPr/>
    </dgm:pt>
    <dgm:pt modelId="{6DF8701D-0653-442E-A836-23E8822E5BA7}" type="pres">
      <dgm:prSet presAssocID="{649553BB-227D-4FC5-948D-DE29BC7BEB23}" presName="circle" presStyleLbl="node1" presStyleIdx="1" presStyleCnt="2" custLinFactNeighborX="-7227" custLinFactNeighborY="2429"/>
      <dgm:spPr/>
    </dgm:pt>
  </dgm:ptLst>
  <dgm:cxnLst>
    <dgm:cxn modelId="{9761E003-AE2B-434D-A339-9358F9E9E257}" type="presOf" srcId="{AED4D749-B462-4606-953C-C27AB24A830C}" destId="{C910127F-B54E-4FEF-9E0C-DF5310D36DFB}" srcOrd="1" destOrd="0" presId="urn:microsoft.com/office/officeart/2005/8/layout/hList9"/>
    <dgm:cxn modelId="{9DD4550B-0B2C-4C1B-AC79-780E4EC76B57}" srcId="{470B14F0-2D35-4C94-AF14-50B09AE10B64}" destId="{2A7CCFC9-9CD0-4C05-BB19-10EF480BC3BD}" srcOrd="0" destOrd="0" parTransId="{EFEB2E9E-436F-4560-BA4E-1F3330BB452F}" sibTransId="{A9C58E3C-E652-4B80-AEDB-4F54A4080A38}"/>
    <dgm:cxn modelId="{5571F777-C728-4CDA-99E1-05B0D6E9CF1F}" srcId="{649553BB-227D-4FC5-948D-DE29BC7BEB23}" destId="{B9DBB11C-CFDE-4CC2-B0E4-D1D5302B7FC3}" srcOrd="0" destOrd="0" parTransId="{FB5B1FB9-BAB1-4A49-82B0-73D783341349}" sibTransId="{0937D9AA-2AF0-4E40-932F-D7A64669E5E7}"/>
    <dgm:cxn modelId="{283DF893-12E5-462B-870B-C6D1C9920B2E}" type="presOf" srcId="{470B14F0-2D35-4C94-AF14-50B09AE10B64}" destId="{F885895B-2B3D-4365-88C6-2F17ACD7C9E0}" srcOrd="0" destOrd="0" presId="urn:microsoft.com/office/officeart/2005/8/layout/hList9"/>
    <dgm:cxn modelId="{D930539D-620E-4FB3-8FD6-3137929E8E0E}" srcId="{2A7CCFC9-9CD0-4C05-BB19-10EF480BC3BD}" destId="{AED4D749-B462-4606-953C-C27AB24A830C}" srcOrd="0" destOrd="0" parTransId="{98032159-9B3E-4810-9DBE-8F69D1C8B5FF}" sibTransId="{8F469058-2E32-4D23-ACFA-5A340A77CA3F}"/>
    <dgm:cxn modelId="{9DAAE6A6-F86E-4982-882F-0870B5A3315A}" srcId="{470B14F0-2D35-4C94-AF14-50B09AE10B64}" destId="{649553BB-227D-4FC5-948D-DE29BC7BEB23}" srcOrd="1" destOrd="0" parTransId="{8ACF0A40-A75A-4BD8-AE2E-0FF6134EB108}" sibTransId="{BAA1E928-EA92-49A4-A6C8-F80B95CE4178}"/>
    <dgm:cxn modelId="{731A60B0-BAA0-43D7-AA02-E185ECC1C702}" type="presOf" srcId="{2A7CCFC9-9CD0-4C05-BB19-10EF480BC3BD}" destId="{37D15447-F18A-4B2F-B0FF-57C5FE54B59B}" srcOrd="0" destOrd="0" presId="urn:microsoft.com/office/officeart/2005/8/layout/hList9"/>
    <dgm:cxn modelId="{9651DBB4-BE71-4953-BD02-79B674B05BD4}" type="presOf" srcId="{649553BB-227D-4FC5-948D-DE29BC7BEB23}" destId="{6DF8701D-0653-442E-A836-23E8822E5BA7}" srcOrd="0" destOrd="0" presId="urn:microsoft.com/office/officeart/2005/8/layout/hList9"/>
    <dgm:cxn modelId="{2790D5ED-F381-41F3-80E0-C3F869E69D81}" type="presOf" srcId="{B9DBB11C-CFDE-4CC2-B0E4-D1D5302B7FC3}" destId="{CBA39DC7-12CB-43CC-ABF6-1035B7444BB7}" srcOrd="1" destOrd="0" presId="urn:microsoft.com/office/officeart/2005/8/layout/hList9"/>
    <dgm:cxn modelId="{23A624F1-4FFE-4D56-A076-1E41266B52D1}" type="presOf" srcId="{AED4D749-B462-4606-953C-C27AB24A830C}" destId="{75EDA5FC-7F9E-457D-AA47-8A58DFA39102}" srcOrd="0" destOrd="0" presId="urn:microsoft.com/office/officeart/2005/8/layout/hList9"/>
    <dgm:cxn modelId="{96C5EAF4-D36F-47AF-94B3-2755BAA4F932}" type="presOf" srcId="{B9DBB11C-CFDE-4CC2-B0E4-D1D5302B7FC3}" destId="{385DE6CC-4496-40E0-A07D-03FE00EE42FE}" srcOrd="0" destOrd="0" presId="urn:microsoft.com/office/officeart/2005/8/layout/hList9"/>
    <dgm:cxn modelId="{5ED675AB-D1FD-44BE-94B2-738C3FF9D5A7}" type="presParOf" srcId="{F885895B-2B3D-4365-88C6-2F17ACD7C9E0}" destId="{0FA0198C-3A01-484A-8A1C-189542D32EAF}" srcOrd="0" destOrd="0" presId="urn:microsoft.com/office/officeart/2005/8/layout/hList9"/>
    <dgm:cxn modelId="{D7FE4F22-6FB0-4AF2-B708-12377EEFCE62}" type="presParOf" srcId="{F885895B-2B3D-4365-88C6-2F17ACD7C9E0}" destId="{0B76BCD6-EE89-4D2B-8AAD-E3346446A2EC}" srcOrd="1" destOrd="0" presId="urn:microsoft.com/office/officeart/2005/8/layout/hList9"/>
    <dgm:cxn modelId="{6B93AA79-3718-4008-A420-B40169BF24DE}" type="presParOf" srcId="{0B76BCD6-EE89-4D2B-8AAD-E3346446A2EC}" destId="{550A44FF-B871-4716-8088-050E0004E091}" srcOrd="0" destOrd="0" presId="urn:microsoft.com/office/officeart/2005/8/layout/hList9"/>
    <dgm:cxn modelId="{579EA689-06FA-42F9-8033-86D602C13F81}" type="presParOf" srcId="{0B76BCD6-EE89-4D2B-8AAD-E3346446A2EC}" destId="{F2FADC6D-5B8B-46C0-AA12-8A53B3F8863E}" srcOrd="1" destOrd="0" presId="urn:microsoft.com/office/officeart/2005/8/layout/hList9"/>
    <dgm:cxn modelId="{B7D2EE90-0C97-41A5-AA3B-0797EA046333}" type="presParOf" srcId="{F2FADC6D-5B8B-46C0-AA12-8A53B3F8863E}" destId="{75EDA5FC-7F9E-457D-AA47-8A58DFA39102}" srcOrd="0" destOrd="0" presId="urn:microsoft.com/office/officeart/2005/8/layout/hList9"/>
    <dgm:cxn modelId="{513AB954-28ED-4F29-A98A-96C7505C6E5C}" type="presParOf" srcId="{F2FADC6D-5B8B-46C0-AA12-8A53B3F8863E}" destId="{C910127F-B54E-4FEF-9E0C-DF5310D36DFB}" srcOrd="1" destOrd="0" presId="urn:microsoft.com/office/officeart/2005/8/layout/hList9"/>
    <dgm:cxn modelId="{418B1045-37C0-488D-9AF1-F5073076C916}" type="presParOf" srcId="{F885895B-2B3D-4365-88C6-2F17ACD7C9E0}" destId="{036826D2-B443-420D-9011-C595ECB4CDCB}" srcOrd="2" destOrd="0" presId="urn:microsoft.com/office/officeart/2005/8/layout/hList9"/>
    <dgm:cxn modelId="{884B1FE6-C631-40AF-8234-0199B4C11493}" type="presParOf" srcId="{F885895B-2B3D-4365-88C6-2F17ACD7C9E0}" destId="{37D15447-F18A-4B2F-B0FF-57C5FE54B59B}" srcOrd="3" destOrd="0" presId="urn:microsoft.com/office/officeart/2005/8/layout/hList9"/>
    <dgm:cxn modelId="{1C62E4B6-7845-4E55-AF31-09DB4BE712F2}" type="presParOf" srcId="{F885895B-2B3D-4365-88C6-2F17ACD7C9E0}" destId="{FC7910A4-CBC4-48C2-A4C5-FE7C281C28BB}" srcOrd="4" destOrd="0" presId="urn:microsoft.com/office/officeart/2005/8/layout/hList9"/>
    <dgm:cxn modelId="{E36192A8-DA25-4576-B8CD-A483A5B92566}" type="presParOf" srcId="{F885895B-2B3D-4365-88C6-2F17ACD7C9E0}" destId="{6F6F2FD4-9A13-4FF8-ADD3-8FF1186DBB4C}" srcOrd="5" destOrd="0" presId="urn:microsoft.com/office/officeart/2005/8/layout/hList9"/>
    <dgm:cxn modelId="{32D1EF72-E562-42A2-ABED-A78A1E365D74}" type="presParOf" srcId="{F885895B-2B3D-4365-88C6-2F17ACD7C9E0}" destId="{0C84BDD0-F1A6-46F3-97F2-7DC86715FDFB}" srcOrd="6" destOrd="0" presId="urn:microsoft.com/office/officeart/2005/8/layout/hList9"/>
    <dgm:cxn modelId="{DCF2BB99-D793-4F14-B1F5-7DE819359DF9}" type="presParOf" srcId="{0C84BDD0-F1A6-46F3-97F2-7DC86715FDFB}" destId="{FB4D5DFB-8F4D-4CB8-8856-9ACAB3A700DF}" srcOrd="0" destOrd="0" presId="urn:microsoft.com/office/officeart/2005/8/layout/hList9"/>
    <dgm:cxn modelId="{FBAC56CF-6611-4FB6-91BE-EE9EF454F04F}" type="presParOf" srcId="{0C84BDD0-F1A6-46F3-97F2-7DC86715FDFB}" destId="{4D0C46AE-821B-4AE8-866B-87DE295D661B}" srcOrd="1" destOrd="0" presId="urn:microsoft.com/office/officeart/2005/8/layout/hList9"/>
    <dgm:cxn modelId="{7B649D31-B917-42EA-803C-833EAAFC5DC0}" type="presParOf" srcId="{4D0C46AE-821B-4AE8-866B-87DE295D661B}" destId="{385DE6CC-4496-40E0-A07D-03FE00EE42FE}" srcOrd="0" destOrd="0" presId="urn:microsoft.com/office/officeart/2005/8/layout/hList9"/>
    <dgm:cxn modelId="{26648280-B07E-4535-8DB8-A8AF1D58E034}" type="presParOf" srcId="{4D0C46AE-821B-4AE8-866B-87DE295D661B}" destId="{CBA39DC7-12CB-43CC-ABF6-1035B7444BB7}" srcOrd="1" destOrd="0" presId="urn:microsoft.com/office/officeart/2005/8/layout/hList9"/>
    <dgm:cxn modelId="{BBB5E81F-BA9D-4F7E-9739-7B6515653C88}" type="presParOf" srcId="{F885895B-2B3D-4365-88C6-2F17ACD7C9E0}" destId="{5AB4D1FD-7DCF-4E55-BC27-850F3E2F8AB3}" srcOrd="7" destOrd="0" presId="urn:microsoft.com/office/officeart/2005/8/layout/hList9"/>
    <dgm:cxn modelId="{7DBC5148-AA20-4519-8547-20E756F875D6}" type="presParOf" srcId="{F885895B-2B3D-4365-88C6-2F17ACD7C9E0}" destId="{6DF8701D-0653-442E-A836-23E8822E5BA7}"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8304D7-67F4-4BE7-B560-7D9B7D1E1ACB}"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fr-FR"/>
        </a:p>
      </dgm:t>
    </dgm:pt>
    <dgm:pt modelId="{3EBAB4F1-BF02-449F-B9D6-3C01687097FA}">
      <dgm:prSet phldrT="[Texte]">
        <dgm:style>
          <a:lnRef idx="1">
            <a:schemeClr val="accent2"/>
          </a:lnRef>
          <a:fillRef idx="2">
            <a:schemeClr val="accent2"/>
          </a:fillRef>
          <a:effectRef idx="1">
            <a:schemeClr val="accent2"/>
          </a:effectRef>
          <a:fontRef idx="minor">
            <a:schemeClr val="dk1"/>
          </a:fontRef>
        </dgm:style>
      </dgm:prSet>
      <dgm:spPr/>
      <dgm:t>
        <a:bodyPr/>
        <a:lstStyle/>
        <a:p>
          <a:r>
            <a:rPr lang="fr-FR" dirty="0"/>
            <a:t>Les facteurs cinétique </a:t>
          </a:r>
        </a:p>
      </dgm:t>
    </dgm:pt>
    <dgm:pt modelId="{675D6FCB-2F15-45C2-9013-DD6C3E6A3387}" type="parTrans" cxnId="{38DA43F2-04F4-483C-A773-1DF850F72216}">
      <dgm:prSet/>
      <dgm:spPr/>
      <dgm:t>
        <a:bodyPr/>
        <a:lstStyle/>
        <a:p>
          <a:endParaRPr lang="fr-FR"/>
        </a:p>
      </dgm:t>
    </dgm:pt>
    <dgm:pt modelId="{4BBB0878-09E5-4B37-95AF-1D76DE470F7C}" type="sibTrans" cxnId="{38DA43F2-04F4-483C-A773-1DF850F72216}">
      <dgm:prSet/>
      <dgm:spPr/>
      <dgm:t>
        <a:bodyPr/>
        <a:lstStyle/>
        <a:p>
          <a:endParaRPr lang="fr-FR"/>
        </a:p>
      </dgm:t>
    </dgm:pt>
    <dgm:pt modelId="{A6B2A6D1-114A-446F-9656-07204F2B8955}">
      <dgm:prSet phldrT="[Texte]">
        <dgm:style>
          <a:lnRef idx="2">
            <a:schemeClr val="accent2"/>
          </a:lnRef>
          <a:fillRef idx="1">
            <a:schemeClr val="lt1"/>
          </a:fillRef>
          <a:effectRef idx="0">
            <a:schemeClr val="accent2"/>
          </a:effectRef>
          <a:fontRef idx="minor">
            <a:schemeClr val="dk1"/>
          </a:fontRef>
        </dgm:style>
      </dgm:prSet>
      <dgm:spPr/>
      <dgm:t>
        <a:bodyPr/>
        <a:lstStyle/>
        <a:p>
          <a:r>
            <a:rPr lang="fr-FR" dirty="0">
              <a:latin typeface="Aparajita" pitchFamily="34" charset="0"/>
              <a:cs typeface="Aparajita" pitchFamily="34" charset="0"/>
            </a:rPr>
            <a:t>Concentration ou pression </a:t>
          </a:r>
        </a:p>
      </dgm:t>
    </dgm:pt>
    <dgm:pt modelId="{866A4FAA-6C59-4C66-8C29-2E8BDF28D8F8}" type="parTrans" cxnId="{6D2C5455-A86A-48A9-8A96-FC1CD4E95082}">
      <dgm:prSet/>
      <dgm:spPr/>
      <dgm:t>
        <a:bodyPr/>
        <a:lstStyle/>
        <a:p>
          <a:endParaRPr lang="fr-FR"/>
        </a:p>
      </dgm:t>
    </dgm:pt>
    <dgm:pt modelId="{3C1F0B14-0E26-44C6-BB1D-DD251DF8E1B2}" type="sibTrans" cxnId="{6D2C5455-A86A-48A9-8A96-FC1CD4E95082}">
      <dgm:prSet/>
      <dgm:spPr/>
      <dgm:t>
        <a:bodyPr/>
        <a:lstStyle/>
        <a:p>
          <a:endParaRPr lang="fr-FR"/>
        </a:p>
      </dgm:t>
    </dgm:pt>
    <dgm:pt modelId="{3742C2C0-FB21-426E-ADE0-368EA012D44A}">
      <dgm:prSet phldrT="[Texte]" custT="1">
        <dgm:style>
          <a:lnRef idx="2">
            <a:schemeClr val="dk1"/>
          </a:lnRef>
          <a:fillRef idx="1">
            <a:schemeClr val="lt1"/>
          </a:fillRef>
          <a:effectRef idx="0">
            <a:schemeClr val="dk1"/>
          </a:effectRef>
          <a:fontRef idx="minor">
            <a:schemeClr val="dk1"/>
          </a:fontRef>
        </dgm:style>
      </dgm:prSet>
      <dgm:spPr/>
      <dgm:t>
        <a:bodyPr/>
        <a:lstStyle/>
        <a:p>
          <a:r>
            <a:rPr lang="fr-FR" sz="2000" dirty="0">
              <a:latin typeface="Angsana New" pitchFamily="18" charset="-34"/>
              <a:cs typeface="Angsana New" pitchFamily="18" charset="-34"/>
            </a:rPr>
            <a:t>La nature de réactif </a:t>
          </a:r>
        </a:p>
      </dgm:t>
    </dgm:pt>
    <dgm:pt modelId="{951A0F7F-29C2-4521-BF3B-24CAF4035656}" type="parTrans" cxnId="{B0F60C42-34E5-463E-8062-98A17BD57378}">
      <dgm:prSet/>
      <dgm:spPr/>
      <dgm:t>
        <a:bodyPr/>
        <a:lstStyle/>
        <a:p>
          <a:endParaRPr lang="fr-FR"/>
        </a:p>
      </dgm:t>
    </dgm:pt>
    <dgm:pt modelId="{9A0C693C-EBAE-44DF-87D1-81D364D7B5F7}" type="sibTrans" cxnId="{B0F60C42-34E5-463E-8062-98A17BD57378}">
      <dgm:prSet/>
      <dgm:spPr/>
      <dgm:t>
        <a:bodyPr/>
        <a:lstStyle/>
        <a:p>
          <a:endParaRPr lang="fr-FR"/>
        </a:p>
      </dgm:t>
    </dgm:pt>
    <dgm:pt modelId="{F2905CCF-3930-49BD-A55F-5C8DD5D388CA}">
      <dgm:prSet phldrT="[Texte]">
        <dgm:style>
          <a:lnRef idx="2">
            <a:schemeClr val="accent6"/>
          </a:lnRef>
          <a:fillRef idx="1">
            <a:schemeClr val="lt1"/>
          </a:fillRef>
          <a:effectRef idx="0">
            <a:schemeClr val="accent6"/>
          </a:effectRef>
          <a:fontRef idx="minor">
            <a:schemeClr val="dk1"/>
          </a:fontRef>
        </dgm:style>
      </dgm:prSet>
      <dgm:spPr/>
      <dgm:t>
        <a:bodyPr/>
        <a:lstStyle/>
        <a:p>
          <a:r>
            <a:rPr lang="fr-FR" dirty="0">
              <a:latin typeface="Angsana New" pitchFamily="18" charset="-34"/>
              <a:cs typeface="Angsana New" pitchFamily="18" charset="-34"/>
            </a:rPr>
            <a:t>Les catalyseurs </a:t>
          </a:r>
        </a:p>
      </dgm:t>
    </dgm:pt>
    <dgm:pt modelId="{7E6C36D4-401F-4722-BAD2-07C87FFBEB6B}" type="parTrans" cxnId="{2E5AB23A-6F60-4600-A29E-B3129AB3D5B4}">
      <dgm:prSet/>
      <dgm:spPr/>
      <dgm:t>
        <a:bodyPr/>
        <a:lstStyle/>
        <a:p>
          <a:endParaRPr lang="fr-FR"/>
        </a:p>
      </dgm:t>
    </dgm:pt>
    <dgm:pt modelId="{1AFA3901-89A4-4E6D-8381-EA3166E03A6E}" type="sibTrans" cxnId="{2E5AB23A-6F60-4600-A29E-B3129AB3D5B4}">
      <dgm:prSet/>
      <dgm:spPr/>
      <dgm:t>
        <a:bodyPr/>
        <a:lstStyle/>
        <a:p>
          <a:endParaRPr lang="fr-FR"/>
        </a:p>
      </dgm:t>
    </dgm:pt>
    <dgm:pt modelId="{2CD357A9-1873-4722-B191-B2802405F60F}">
      <dgm:prSet phldrT="[Texte]">
        <dgm:style>
          <a:lnRef idx="2">
            <a:schemeClr val="accent1"/>
          </a:lnRef>
          <a:fillRef idx="1">
            <a:schemeClr val="lt1"/>
          </a:fillRef>
          <a:effectRef idx="0">
            <a:schemeClr val="accent1"/>
          </a:effectRef>
          <a:fontRef idx="minor">
            <a:schemeClr val="dk1"/>
          </a:fontRef>
        </dgm:style>
      </dgm:prSet>
      <dgm:spPr/>
      <dgm:t>
        <a:bodyPr/>
        <a:lstStyle/>
        <a:p>
          <a:r>
            <a:rPr lang="fr-FR" dirty="0">
              <a:latin typeface="Angsana New" pitchFamily="18" charset="-34"/>
              <a:cs typeface="Angsana New" pitchFamily="18" charset="-34"/>
            </a:rPr>
            <a:t>La température </a:t>
          </a:r>
        </a:p>
      </dgm:t>
    </dgm:pt>
    <dgm:pt modelId="{E58F7BA8-A659-4040-9A11-27EECC3307D6}" type="parTrans" cxnId="{DB754FF0-7E7C-4A4C-AA5D-15235D66E63C}">
      <dgm:prSet/>
      <dgm:spPr/>
      <dgm:t>
        <a:bodyPr/>
        <a:lstStyle/>
        <a:p>
          <a:endParaRPr lang="fr-FR"/>
        </a:p>
      </dgm:t>
    </dgm:pt>
    <dgm:pt modelId="{546AB434-D95E-4FB4-B7A7-30F68E7B5612}" type="sibTrans" cxnId="{DB754FF0-7E7C-4A4C-AA5D-15235D66E63C}">
      <dgm:prSet/>
      <dgm:spPr/>
      <dgm:t>
        <a:bodyPr/>
        <a:lstStyle/>
        <a:p>
          <a:endParaRPr lang="fr-FR"/>
        </a:p>
      </dgm:t>
    </dgm:pt>
    <dgm:pt modelId="{82740DE8-F0CA-4A61-B5B4-EC18B020E571}">
      <dgm:prSet>
        <dgm:style>
          <a:lnRef idx="2">
            <a:schemeClr val="accent3"/>
          </a:lnRef>
          <a:fillRef idx="1">
            <a:schemeClr val="lt1"/>
          </a:fillRef>
          <a:effectRef idx="0">
            <a:schemeClr val="accent3"/>
          </a:effectRef>
          <a:fontRef idx="minor">
            <a:schemeClr val="dk1"/>
          </a:fontRef>
        </dgm:style>
      </dgm:prSet>
      <dgm:spPr/>
      <dgm:t>
        <a:bodyPr/>
        <a:lstStyle/>
        <a:p>
          <a:r>
            <a:rPr lang="fr-FR" dirty="0">
              <a:latin typeface="Angsana New" pitchFamily="18" charset="-34"/>
              <a:cs typeface="Angsana New" pitchFamily="18" charset="-34"/>
            </a:rPr>
            <a:t>La surface de contacte </a:t>
          </a:r>
        </a:p>
      </dgm:t>
    </dgm:pt>
    <dgm:pt modelId="{E9A145E1-7273-42A1-94CE-5B4B52EBBE8A}" type="parTrans" cxnId="{3B84E715-8890-4E1D-8E7C-FF2EC7B9422E}">
      <dgm:prSet/>
      <dgm:spPr/>
      <dgm:t>
        <a:bodyPr/>
        <a:lstStyle/>
        <a:p>
          <a:endParaRPr lang="fr-FR"/>
        </a:p>
      </dgm:t>
    </dgm:pt>
    <dgm:pt modelId="{966640EA-46CD-4D55-AA31-67DAFE213351}" type="sibTrans" cxnId="{3B84E715-8890-4E1D-8E7C-FF2EC7B9422E}">
      <dgm:prSet/>
      <dgm:spPr/>
      <dgm:t>
        <a:bodyPr/>
        <a:lstStyle/>
        <a:p>
          <a:endParaRPr lang="fr-FR"/>
        </a:p>
      </dgm:t>
    </dgm:pt>
    <dgm:pt modelId="{C670FCF1-7253-4B13-B98D-1B8D940FD09D}" type="pres">
      <dgm:prSet presAssocID="{3A8304D7-67F4-4BE7-B560-7D9B7D1E1ACB}" presName="composite" presStyleCnt="0">
        <dgm:presLayoutVars>
          <dgm:chMax val="1"/>
          <dgm:dir/>
          <dgm:resizeHandles val="exact"/>
        </dgm:presLayoutVars>
      </dgm:prSet>
      <dgm:spPr/>
    </dgm:pt>
    <dgm:pt modelId="{CDFA852F-CD9B-4C13-B78F-757634689E28}" type="pres">
      <dgm:prSet presAssocID="{3A8304D7-67F4-4BE7-B560-7D9B7D1E1ACB}" presName="radial" presStyleCnt="0">
        <dgm:presLayoutVars>
          <dgm:animLvl val="ctr"/>
        </dgm:presLayoutVars>
      </dgm:prSet>
      <dgm:spPr/>
    </dgm:pt>
    <dgm:pt modelId="{C4314B32-C4B1-4A04-B68F-4BF0B1170024}" type="pres">
      <dgm:prSet presAssocID="{3EBAB4F1-BF02-449F-B9D6-3C01687097FA}" presName="centerShape" presStyleLbl="vennNode1" presStyleIdx="0" presStyleCnt="6"/>
      <dgm:spPr/>
    </dgm:pt>
    <dgm:pt modelId="{A32D26B6-294E-4F7A-A7EF-2062609564E8}" type="pres">
      <dgm:prSet presAssocID="{A6B2A6D1-114A-446F-9656-07204F2B8955}" presName="node" presStyleLbl="vennNode1" presStyleIdx="1" presStyleCnt="6">
        <dgm:presLayoutVars>
          <dgm:bulletEnabled val="1"/>
        </dgm:presLayoutVars>
      </dgm:prSet>
      <dgm:spPr/>
    </dgm:pt>
    <dgm:pt modelId="{56CC8162-F5AB-4634-B540-019A55ED31B7}" type="pres">
      <dgm:prSet presAssocID="{3742C2C0-FB21-426E-ADE0-368EA012D44A}" presName="node" presStyleLbl="vennNode1" presStyleIdx="2" presStyleCnt="6">
        <dgm:presLayoutVars>
          <dgm:bulletEnabled val="1"/>
        </dgm:presLayoutVars>
      </dgm:prSet>
      <dgm:spPr/>
    </dgm:pt>
    <dgm:pt modelId="{6DD4C53C-AC0C-4C7D-B039-7B02A7FCF129}" type="pres">
      <dgm:prSet presAssocID="{F2905CCF-3930-49BD-A55F-5C8DD5D388CA}" presName="node" presStyleLbl="vennNode1" presStyleIdx="3" presStyleCnt="6">
        <dgm:presLayoutVars>
          <dgm:bulletEnabled val="1"/>
        </dgm:presLayoutVars>
      </dgm:prSet>
      <dgm:spPr/>
    </dgm:pt>
    <dgm:pt modelId="{56C130D9-2058-443B-AC20-43C9BF02B446}" type="pres">
      <dgm:prSet presAssocID="{2CD357A9-1873-4722-B191-B2802405F60F}" presName="node" presStyleLbl="vennNode1" presStyleIdx="4" presStyleCnt="6">
        <dgm:presLayoutVars>
          <dgm:bulletEnabled val="1"/>
        </dgm:presLayoutVars>
      </dgm:prSet>
      <dgm:spPr/>
    </dgm:pt>
    <dgm:pt modelId="{CF401874-2B4E-448A-B8A8-8E85C83790A2}" type="pres">
      <dgm:prSet presAssocID="{82740DE8-F0CA-4A61-B5B4-EC18B020E571}" presName="node" presStyleLbl="vennNode1" presStyleIdx="5" presStyleCnt="6">
        <dgm:presLayoutVars>
          <dgm:bulletEnabled val="1"/>
        </dgm:presLayoutVars>
      </dgm:prSet>
      <dgm:spPr/>
    </dgm:pt>
  </dgm:ptLst>
  <dgm:cxnLst>
    <dgm:cxn modelId="{3B84E715-8890-4E1D-8E7C-FF2EC7B9422E}" srcId="{3EBAB4F1-BF02-449F-B9D6-3C01687097FA}" destId="{82740DE8-F0CA-4A61-B5B4-EC18B020E571}" srcOrd="4" destOrd="0" parTransId="{E9A145E1-7273-42A1-94CE-5B4B52EBBE8A}" sibTransId="{966640EA-46CD-4D55-AA31-67DAFE213351}"/>
    <dgm:cxn modelId="{77B05724-6B91-4BE4-801D-627A8452F48F}" type="presOf" srcId="{3A8304D7-67F4-4BE7-B560-7D9B7D1E1ACB}" destId="{C670FCF1-7253-4B13-B98D-1B8D940FD09D}" srcOrd="0" destOrd="0" presId="urn:microsoft.com/office/officeart/2005/8/layout/radial3"/>
    <dgm:cxn modelId="{964B772F-6C29-4636-A096-C919BCB95C61}" type="presOf" srcId="{3742C2C0-FB21-426E-ADE0-368EA012D44A}" destId="{56CC8162-F5AB-4634-B540-019A55ED31B7}" srcOrd="0" destOrd="0" presId="urn:microsoft.com/office/officeart/2005/8/layout/radial3"/>
    <dgm:cxn modelId="{51288A35-903D-43FB-9785-51CFC026211B}" type="presOf" srcId="{3EBAB4F1-BF02-449F-B9D6-3C01687097FA}" destId="{C4314B32-C4B1-4A04-B68F-4BF0B1170024}" srcOrd="0" destOrd="0" presId="urn:microsoft.com/office/officeart/2005/8/layout/radial3"/>
    <dgm:cxn modelId="{2E5AB23A-6F60-4600-A29E-B3129AB3D5B4}" srcId="{3EBAB4F1-BF02-449F-B9D6-3C01687097FA}" destId="{F2905CCF-3930-49BD-A55F-5C8DD5D388CA}" srcOrd="2" destOrd="0" parTransId="{7E6C36D4-401F-4722-BAD2-07C87FFBEB6B}" sibTransId="{1AFA3901-89A4-4E6D-8381-EA3166E03A6E}"/>
    <dgm:cxn modelId="{B0F60C42-34E5-463E-8062-98A17BD57378}" srcId="{3EBAB4F1-BF02-449F-B9D6-3C01687097FA}" destId="{3742C2C0-FB21-426E-ADE0-368EA012D44A}" srcOrd="1" destOrd="0" parTransId="{951A0F7F-29C2-4521-BF3B-24CAF4035656}" sibTransId="{9A0C693C-EBAE-44DF-87D1-81D364D7B5F7}"/>
    <dgm:cxn modelId="{DBD3B270-6C8B-412D-A6FC-AB6FAF724E05}" type="presOf" srcId="{F2905CCF-3930-49BD-A55F-5C8DD5D388CA}" destId="{6DD4C53C-AC0C-4C7D-B039-7B02A7FCF129}" srcOrd="0" destOrd="0" presId="urn:microsoft.com/office/officeart/2005/8/layout/radial3"/>
    <dgm:cxn modelId="{6D2C5455-A86A-48A9-8A96-FC1CD4E95082}" srcId="{3EBAB4F1-BF02-449F-B9D6-3C01687097FA}" destId="{A6B2A6D1-114A-446F-9656-07204F2B8955}" srcOrd="0" destOrd="0" parTransId="{866A4FAA-6C59-4C66-8C29-2E8BDF28D8F8}" sibTransId="{3C1F0B14-0E26-44C6-BB1D-DD251DF8E1B2}"/>
    <dgm:cxn modelId="{277B96B1-442F-4985-B10E-827C3EB48E8A}" type="presOf" srcId="{82740DE8-F0CA-4A61-B5B4-EC18B020E571}" destId="{CF401874-2B4E-448A-B8A8-8E85C83790A2}" srcOrd="0" destOrd="0" presId="urn:microsoft.com/office/officeart/2005/8/layout/radial3"/>
    <dgm:cxn modelId="{C8A2D3B7-4F9C-48C2-8A37-5834A3450439}" type="presOf" srcId="{A6B2A6D1-114A-446F-9656-07204F2B8955}" destId="{A32D26B6-294E-4F7A-A7EF-2062609564E8}" srcOrd="0" destOrd="0" presId="urn:microsoft.com/office/officeart/2005/8/layout/radial3"/>
    <dgm:cxn modelId="{DB754FF0-7E7C-4A4C-AA5D-15235D66E63C}" srcId="{3EBAB4F1-BF02-449F-B9D6-3C01687097FA}" destId="{2CD357A9-1873-4722-B191-B2802405F60F}" srcOrd="3" destOrd="0" parTransId="{E58F7BA8-A659-4040-9A11-27EECC3307D6}" sibTransId="{546AB434-D95E-4FB4-B7A7-30F68E7B5612}"/>
    <dgm:cxn modelId="{38DA43F2-04F4-483C-A773-1DF850F72216}" srcId="{3A8304D7-67F4-4BE7-B560-7D9B7D1E1ACB}" destId="{3EBAB4F1-BF02-449F-B9D6-3C01687097FA}" srcOrd="0" destOrd="0" parTransId="{675D6FCB-2F15-45C2-9013-DD6C3E6A3387}" sibTransId="{4BBB0878-09E5-4B37-95AF-1D76DE470F7C}"/>
    <dgm:cxn modelId="{6F003EFF-1D3B-406B-B2F6-D7CAD77EBE4E}" type="presOf" srcId="{2CD357A9-1873-4722-B191-B2802405F60F}" destId="{56C130D9-2058-443B-AC20-43C9BF02B446}" srcOrd="0" destOrd="0" presId="urn:microsoft.com/office/officeart/2005/8/layout/radial3"/>
    <dgm:cxn modelId="{A74A248F-AD62-49CD-A1A2-672A1689EE5A}" type="presParOf" srcId="{C670FCF1-7253-4B13-B98D-1B8D940FD09D}" destId="{CDFA852F-CD9B-4C13-B78F-757634689E28}" srcOrd="0" destOrd="0" presId="urn:microsoft.com/office/officeart/2005/8/layout/radial3"/>
    <dgm:cxn modelId="{418A9F79-C5BE-4752-B160-61F34C6632EA}" type="presParOf" srcId="{CDFA852F-CD9B-4C13-B78F-757634689E28}" destId="{C4314B32-C4B1-4A04-B68F-4BF0B1170024}" srcOrd="0" destOrd="0" presId="urn:microsoft.com/office/officeart/2005/8/layout/radial3"/>
    <dgm:cxn modelId="{0F2BBDE9-F798-4059-B4C9-647D4C2098E0}" type="presParOf" srcId="{CDFA852F-CD9B-4C13-B78F-757634689E28}" destId="{A32D26B6-294E-4F7A-A7EF-2062609564E8}" srcOrd="1" destOrd="0" presId="urn:microsoft.com/office/officeart/2005/8/layout/radial3"/>
    <dgm:cxn modelId="{32FC592C-BB78-4E84-99F6-8E00C3247438}" type="presParOf" srcId="{CDFA852F-CD9B-4C13-B78F-757634689E28}" destId="{56CC8162-F5AB-4634-B540-019A55ED31B7}" srcOrd="2" destOrd="0" presId="urn:microsoft.com/office/officeart/2005/8/layout/radial3"/>
    <dgm:cxn modelId="{BD4A24E2-36C6-4442-98E6-B73889E11E52}" type="presParOf" srcId="{CDFA852F-CD9B-4C13-B78F-757634689E28}" destId="{6DD4C53C-AC0C-4C7D-B039-7B02A7FCF129}" srcOrd="3" destOrd="0" presId="urn:microsoft.com/office/officeart/2005/8/layout/radial3"/>
    <dgm:cxn modelId="{8E8649BB-014D-4665-A35C-86C38C980CCC}" type="presParOf" srcId="{CDFA852F-CD9B-4C13-B78F-757634689E28}" destId="{56C130D9-2058-443B-AC20-43C9BF02B446}" srcOrd="4" destOrd="0" presId="urn:microsoft.com/office/officeart/2005/8/layout/radial3"/>
    <dgm:cxn modelId="{A5BE3042-8EFC-40C3-86C8-B723DD915C24}" type="presParOf" srcId="{CDFA852F-CD9B-4C13-B78F-757634689E28}" destId="{CF401874-2B4E-448A-B8A8-8E85C83790A2}"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DA5FC-7F9E-457D-AA47-8A58DFA39102}">
      <dsp:nvSpPr>
        <dsp:cNvPr id="0" name=""/>
        <dsp:cNvSpPr/>
      </dsp:nvSpPr>
      <dsp:spPr>
        <a:xfrm>
          <a:off x="1412482" y="1789567"/>
          <a:ext cx="3142521" cy="254132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92024" rIns="192024" bIns="192024" numCol="1" spcCol="1270" anchor="ctr" anchorCtr="0">
          <a:noAutofit/>
        </a:bodyPr>
        <a:lstStyle/>
        <a:p>
          <a:pPr marL="0" lvl="0" indent="0" algn="l" defTabSz="1200150">
            <a:lnSpc>
              <a:spcPct val="90000"/>
            </a:lnSpc>
            <a:spcBef>
              <a:spcPct val="0"/>
            </a:spcBef>
            <a:spcAft>
              <a:spcPct val="35000"/>
            </a:spcAft>
            <a:buNone/>
          </a:pPr>
          <a:r>
            <a:rPr lang="fr-FR" sz="2700" kern="1200" dirty="0"/>
            <a:t>Le milieu réactionnel ne comporte qu’une seule phase (liquide ou gazeux) </a:t>
          </a:r>
        </a:p>
      </dsp:txBody>
      <dsp:txXfrm>
        <a:off x="1915286" y="1789567"/>
        <a:ext cx="2639718" cy="2541322"/>
      </dsp:txXfrm>
    </dsp:sp>
    <dsp:sp modelId="{37D15447-F18A-4B2F-B0FF-57C5FE54B59B}">
      <dsp:nvSpPr>
        <dsp:cNvPr id="0" name=""/>
        <dsp:cNvSpPr/>
      </dsp:nvSpPr>
      <dsp:spPr>
        <a:xfrm>
          <a:off x="0" y="956984"/>
          <a:ext cx="1868537" cy="1868537"/>
        </a:xfrm>
        <a:prstGeom prst="ellipse">
          <a:avLst/>
        </a:prstGeom>
        <a:blipFill>
          <a:blip xmlns:r="http://schemas.openxmlformats.org/officeDocument/2006/relationships" r:embed="rId1">
            <a:duotone>
              <a:schemeClr val="accent1">
                <a:tint val="30000"/>
                <a:satMod val="300000"/>
              </a:schemeClr>
              <a:schemeClr val="accent1">
                <a:tint val="40000"/>
                <a:satMod val="200000"/>
              </a:schemeClr>
            </a:duotone>
          </a:blip>
          <a:tile tx="0" ty="0" sx="70000" sy="70000" flip="none" algn="ctr"/>
        </a:blipFill>
        <a:ln w="9525" cap="flat" cmpd="sng" algn="ctr">
          <a:solidFill>
            <a:schemeClr val="accent1">
              <a:shade val="60000"/>
              <a:satMod val="110000"/>
            </a:schemeClr>
          </a:solidFill>
          <a:prstDash val="solid"/>
        </a:ln>
        <a:effectLst>
          <a:outerShdw blurRad="38100" dist="25400" dir="5400000" algn="t" rotWithShape="0">
            <a:srgbClr val="000000">
              <a:alpha val="5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fr-FR" sz="2500" kern="1200" dirty="0"/>
            <a:t>Cinétique </a:t>
          </a:r>
        </a:p>
        <a:p>
          <a:pPr marL="0" lvl="0" indent="0" algn="ctr" defTabSz="1111250">
            <a:lnSpc>
              <a:spcPct val="90000"/>
            </a:lnSpc>
            <a:spcBef>
              <a:spcPct val="0"/>
            </a:spcBef>
            <a:spcAft>
              <a:spcPct val="35000"/>
            </a:spcAft>
            <a:buNone/>
          </a:pPr>
          <a:r>
            <a:rPr lang="fr-FR" sz="2500" kern="1200" dirty="0"/>
            <a:t>homogène </a:t>
          </a:r>
        </a:p>
      </dsp:txBody>
      <dsp:txXfrm>
        <a:off x="273641" y="1230625"/>
        <a:ext cx="1321255" cy="1321255"/>
      </dsp:txXfrm>
    </dsp:sp>
    <dsp:sp modelId="{385DE6CC-4496-40E0-A07D-03FE00EE42FE}">
      <dsp:nvSpPr>
        <dsp:cNvPr id="0" name=""/>
        <dsp:cNvSpPr/>
      </dsp:nvSpPr>
      <dsp:spPr>
        <a:xfrm>
          <a:off x="6168177" y="1693233"/>
          <a:ext cx="2802805" cy="2629280"/>
        </a:xfrm>
        <a:prstGeom prst="rect">
          <a:avLst/>
        </a:prstGeom>
        <a:solidFill>
          <a:schemeClr val="accent5">
            <a:tint val="40000"/>
            <a:alpha val="90000"/>
            <a:hueOff val="-21336812"/>
            <a:satOff val="4612"/>
            <a:lumOff val="-1874"/>
            <a:alphaOff val="0"/>
          </a:schemeClr>
        </a:solidFill>
        <a:ln w="12700" cap="flat" cmpd="sng" algn="ctr">
          <a:solidFill>
            <a:schemeClr val="accent5">
              <a:tint val="40000"/>
              <a:alpha val="90000"/>
              <a:hueOff val="-21336812"/>
              <a:satOff val="4612"/>
              <a:lumOff val="-18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92024" rIns="192024" bIns="192024" numCol="1" spcCol="1270" anchor="ctr" anchorCtr="0">
          <a:noAutofit/>
        </a:bodyPr>
        <a:lstStyle/>
        <a:p>
          <a:pPr marL="0" lvl="0" indent="0" algn="l" defTabSz="1200150">
            <a:lnSpc>
              <a:spcPct val="90000"/>
            </a:lnSpc>
            <a:spcBef>
              <a:spcPct val="0"/>
            </a:spcBef>
            <a:spcAft>
              <a:spcPct val="35000"/>
            </a:spcAft>
            <a:buNone/>
          </a:pPr>
          <a:r>
            <a:rPr lang="fr-FR" sz="2700" kern="1200" dirty="0"/>
            <a:t>Le milieu réactionnel comporte plusieurs phases </a:t>
          </a:r>
        </a:p>
      </dsp:txBody>
      <dsp:txXfrm>
        <a:off x="6616626" y="1693233"/>
        <a:ext cx="2354356" cy="2629280"/>
      </dsp:txXfrm>
    </dsp:sp>
    <dsp:sp modelId="{6DF8701D-0653-442E-A836-23E8822E5BA7}">
      <dsp:nvSpPr>
        <dsp:cNvPr id="0" name=""/>
        <dsp:cNvSpPr/>
      </dsp:nvSpPr>
      <dsp:spPr>
        <a:xfrm>
          <a:off x="4618121" y="1087539"/>
          <a:ext cx="1868537" cy="1868537"/>
        </a:xfrm>
        <a:prstGeom prst="ellipse">
          <a:avLst/>
        </a:prstGeom>
        <a:blipFill>
          <a:blip xmlns:r="http://schemas.openxmlformats.org/officeDocument/2006/relationships" r:embed="rId1">
            <a:duotone>
              <a:schemeClr val="accent3">
                <a:tint val="30000"/>
                <a:satMod val="300000"/>
              </a:schemeClr>
              <a:schemeClr val="accent3">
                <a:tint val="40000"/>
                <a:satMod val="200000"/>
              </a:schemeClr>
            </a:duotone>
          </a:blip>
          <a:tile tx="0" ty="0" sx="70000" sy="70000" flip="none" algn="ctr"/>
        </a:blipFill>
        <a:ln w="9525" cap="flat" cmpd="sng" algn="ctr">
          <a:solidFill>
            <a:schemeClr val="accent3">
              <a:shade val="60000"/>
              <a:satMod val="110000"/>
            </a:schemeClr>
          </a:solidFill>
          <a:prstDash val="solid"/>
        </a:ln>
        <a:effectLst>
          <a:outerShdw blurRad="38100" dist="25400" dir="5400000" algn="t" rotWithShape="0">
            <a:srgbClr val="000000">
              <a:alpha val="5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fr-FR" sz="2500" kern="1200" dirty="0"/>
            <a:t>Cinétique  hétérogène </a:t>
          </a:r>
        </a:p>
      </dsp:txBody>
      <dsp:txXfrm>
        <a:off x="4891762" y="1361180"/>
        <a:ext cx="1321255" cy="13212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14B32-C4B1-4A04-B68F-4BF0B1170024}">
      <dsp:nvSpPr>
        <dsp:cNvPr id="0" name=""/>
        <dsp:cNvSpPr/>
      </dsp:nvSpPr>
      <dsp:spPr>
        <a:xfrm>
          <a:off x="4586113" y="1355059"/>
          <a:ext cx="3141141" cy="3141141"/>
        </a:xfrm>
        <a:prstGeom prst="ellipse">
          <a:avLst/>
        </a:prstGeom>
        <a:blipFill>
          <a:blip xmlns:r="http://schemas.openxmlformats.org/officeDocument/2006/relationships" r:embed="rId1">
            <a:duotone>
              <a:schemeClr val="accent2">
                <a:tint val="30000"/>
                <a:satMod val="300000"/>
              </a:schemeClr>
              <a:schemeClr val="accent2">
                <a:tint val="40000"/>
                <a:satMod val="200000"/>
              </a:schemeClr>
            </a:duotone>
          </a:blip>
          <a:tile tx="0" ty="0" sx="70000" sy="70000" flip="none" algn="ctr"/>
        </a:blipFill>
        <a:ln w="9525" cap="flat" cmpd="sng" algn="ctr">
          <a:solidFill>
            <a:schemeClr val="accent2">
              <a:shade val="60000"/>
              <a:satMod val="110000"/>
            </a:schemeClr>
          </a:solidFill>
          <a:prstDash val="solid"/>
        </a:ln>
        <a:effectLst>
          <a:outerShdw blurRad="38100" dist="25400" dir="5400000" algn="t" rotWithShape="0">
            <a:srgbClr val="000000">
              <a:alpha val="5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lang="fr-FR" sz="4900" kern="1200" dirty="0"/>
            <a:t>Les facteurs cinétique </a:t>
          </a:r>
        </a:p>
      </dsp:txBody>
      <dsp:txXfrm>
        <a:off x="5046122" y="1815068"/>
        <a:ext cx="2221123" cy="2221123"/>
      </dsp:txXfrm>
    </dsp:sp>
    <dsp:sp modelId="{A32D26B6-294E-4F7A-A7EF-2062609564E8}">
      <dsp:nvSpPr>
        <dsp:cNvPr id="0" name=""/>
        <dsp:cNvSpPr/>
      </dsp:nvSpPr>
      <dsp:spPr>
        <a:xfrm>
          <a:off x="5371398" y="96911"/>
          <a:ext cx="1570570" cy="1570570"/>
        </a:xfrm>
        <a:prstGeom prst="ellipse">
          <a:avLst/>
        </a:prstGeom>
        <a:solidFill>
          <a:schemeClr val="lt1"/>
        </a:solidFill>
        <a:ln w="127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Aparajita" pitchFamily="34" charset="0"/>
              <a:cs typeface="Aparajita" pitchFamily="34" charset="0"/>
            </a:rPr>
            <a:t>Concentration ou pression </a:t>
          </a:r>
        </a:p>
      </dsp:txBody>
      <dsp:txXfrm>
        <a:off x="5601403" y="326916"/>
        <a:ext cx="1110560" cy="1110560"/>
      </dsp:txXfrm>
    </dsp:sp>
    <dsp:sp modelId="{56CC8162-F5AB-4634-B540-019A55ED31B7}">
      <dsp:nvSpPr>
        <dsp:cNvPr id="0" name=""/>
        <dsp:cNvSpPr/>
      </dsp:nvSpPr>
      <dsp:spPr>
        <a:xfrm>
          <a:off x="7314819" y="1508889"/>
          <a:ext cx="1570570" cy="1570570"/>
        </a:xfrm>
        <a:prstGeom prst="ellipse">
          <a:avLst/>
        </a:prstGeom>
        <a:solidFill>
          <a:schemeClr val="lt1"/>
        </a:solidFill>
        <a:ln w="127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Angsana New" pitchFamily="18" charset="-34"/>
              <a:cs typeface="Angsana New" pitchFamily="18" charset="-34"/>
            </a:rPr>
            <a:t>La nature de réactif </a:t>
          </a:r>
        </a:p>
      </dsp:txBody>
      <dsp:txXfrm>
        <a:off x="7544824" y="1738894"/>
        <a:ext cx="1110560" cy="1110560"/>
      </dsp:txXfrm>
    </dsp:sp>
    <dsp:sp modelId="{6DD4C53C-AC0C-4C7D-B039-7B02A7FCF129}">
      <dsp:nvSpPr>
        <dsp:cNvPr id="0" name=""/>
        <dsp:cNvSpPr/>
      </dsp:nvSpPr>
      <dsp:spPr>
        <a:xfrm>
          <a:off x="6572498" y="3793517"/>
          <a:ext cx="1570570" cy="1570570"/>
        </a:xfrm>
        <a:prstGeom prst="ellipse">
          <a:avLst/>
        </a:prstGeom>
        <a:solidFill>
          <a:schemeClr val="lt1"/>
        </a:solidFill>
        <a:ln w="127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Angsana New" pitchFamily="18" charset="-34"/>
              <a:cs typeface="Angsana New" pitchFamily="18" charset="-34"/>
            </a:rPr>
            <a:t>Les catalyseurs </a:t>
          </a:r>
        </a:p>
      </dsp:txBody>
      <dsp:txXfrm>
        <a:off x="6802503" y="4023522"/>
        <a:ext cx="1110560" cy="1110560"/>
      </dsp:txXfrm>
    </dsp:sp>
    <dsp:sp modelId="{56C130D9-2058-443B-AC20-43C9BF02B446}">
      <dsp:nvSpPr>
        <dsp:cNvPr id="0" name=""/>
        <dsp:cNvSpPr/>
      </dsp:nvSpPr>
      <dsp:spPr>
        <a:xfrm>
          <a:off x="4170298" y="3793517"/>
          <a:ext cx="1570570" cy="1570570"/>
        </a:xfrm>
        <a:prstGeom prst="ellipse">
          <a:avLst/>
        </a:prstGeom>
        <a:solidFill>
          <a:schemeClr val="lt1"/>
        </a:solidFill>
        <a:ln w="127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Angsana New" pitchFamily="18" charset="-34"/>
              <a:cs typeface="Angsana New" pitchFamily="18" charset="-34"/>
            </a:rPr>
            <a:t>La température </a:t>
          </a:r>
        </a:p>
      </dsp:txBody>
      <dsp:txXfrm>
        <a:off x="4400303" y="4023522"/>
        <a:ext cx="1110560" cy="1110560"/>
      </dsp:txXfrm>
    </dsp:sp>
    <dsp:sp modelId="{CF401874-2B4E-448A-B8A8-8E85C83790A2}">
      <dsp:nvSpPr>
        <dsp:cNvPr id="0" name=""/>
        <dsp:cNvSpPr/>
      </dsp:nvSpPr>
      <dsp:spPr>
        <a:xfrm>
          <a:off x="3427977" y="1508889"/>
          <a:ext cx="1570570" cy="1570570"/>
        </a:xfrm>
        <a:prstGeom prst="ellipse">
          <a:avLst/>
        </a:prstGeom>
        <a:solidFill>
          <a:schemeClr val="lt1"/>
        </a:solidFill>
        <a:ln w="127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Angsana New" pitchFamily="18" charset="-34"/>
              <a:cs typeface="Angsana New" pitchFamily="18" charset="-34"/>
            </a:rPr>
            <a:t>La surface de contacte </a:t>
          </a:r>
        </a:p>
      </dsp:txBody>
      <dsp:txXfrm>
        <a:off x="3657982" y="1738894"/>
        <a:ext cx="1110560" cy="1110560"/>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0804DA-B01D-41A7-B1FD-33D59F113DA8}" type="datetimeFigureOut">
              <a:rPr lang="fr-FR" smtClean="0"/>
              <a:pPr/>
              <a:t>26/07/2023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66F588-9889-419C-B372-24C174869315}"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latin typeface="Aparajita" pitchFamily="34" charset="0"/>
                <a:cs typeface="Aparajita" pitchFamily="34" charset="0"/>
              </a:rPr>
              <a:t>Ces vitesses sont algébrique et sont définies quelque soit les rôles tenus par le constituant ( </a:t>
            </a:r>
            <a:r>
              <a:rPr lang="fr-FR" dirty="0" err="1">
                <a:latin typeface="Aparajita" pitchFamily="34" charset="0"/>
                <a:cs typeface="Aparajita" pitchFamily="34" charset="0"/>
              </a:rPr>
              <a:t>reactif</a:t>
            </a:r>
            <a:r>
              <a:rPr lang="fr-FR" dirty="0">
                <a:latin typeface="Aparajita" pitchFamily="34" charset="0"/>
                <a:cs typeface="Aparajita" pitchFamily="34" charset="0"/>
              </a:rPr>
              <a:t> ou produit ) </a:t>
            </a:r>
            <a:endParaRPr lang="fr-FR" dirty="0"/>
          </a:p>
        </p:txBody>
      </p:sp>
      <p:sp>
        <p:nvSpPr>
          <p:cNvPr id="4" name="Espace réservé du numéro de diapositive 3"/>
          <p:cNvSpPr>
            <a:spLocks noGrp="1"/>
          </p:cNvSpPr>
          <p:nvPr>
            <p:ph type="sldNum" sz="quarter" idx="10"/>
          </p:nvPr>
        </p:nvSpPr>
        <p:spPr/>
        <p:txBody>
          <a:bodyPr/>
          <a:lstStyle/>
          <a:p>
            <a:fld id="{9866F588-9889-419C-B372-24C174869315}" type="slidenum">
              <a:rPr lang="fr-FR" smtClean="0"/>
              <a:pPr/>
              <a:t>12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dirty="0">
                <a:latin typeface="Times New Roman" pitchFamily="18" charset="0"/>
                <a:cs typeface="Times New Roman" pitchFamily="18" charset="0"/>
              </a:rPr>
              <a:t>On peut suivre l'évolution temporelle d'une transformation chimique lente par diverses méthodes. L'étude cinétique d'une réaction est basée sur l'étude de l'évolution d'une grandeur physique ou chimique caractérisant le système chimique.</a:t>
            </a:r>
            <a:endParaRPr lang="fr-FR" dirty="0"/>
          </a:p>
        </p:txBody>
      </p:sp>
      <p:sp>
        <p:nvSpPr>
          <p:cNvPr id="4" name="Espace réservé du numéro de diapositive 3"/>
          <p:cNvSpPr>
            <a:spLocks noGrp="1"/>
          </p:cNvSpPr>
          <p:nvPr>
            <p:ph type="sldNum" sz="quarter" idx="10"/>
          </p:nvPr>
        </p:nvSpPr>
        <p:spPr/>
        <p:txBody>
          <a:bodyPr/>
          <a:lstStyle/>
          <a:p>
            <a:fld id="{06687A70-A7D4-4ECB-B642-BACF2548DAFB}" type="slidenum">
              <a:rPr lang="fr-FR" smtClean="0"/>
              <a:pPr/>
              <a:t>92</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6053636-E646-4D78-895C-C6CFC296A983}" type="slidenum">
              <a:rPr lang="fr-FR" smtClean="0"/>
              <a:pPr/>
              <a:t>93</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6687A70-A7D4-4ECB-B642-BACF2548DAFB}" type="slidenum">
              <a:rPr lang="fr-FR" smtClean="0"/>
              <a:pPr/>
              <a:t>107</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baseline="0" dirty="0">
                <a:solidFill>
                  <a:schemeClr val="tx1"/>
                </a:solidFill>
                <a:latin typeface="+mn-lt"/>
                <a:ea typeface="+mn-ea"/>
                <a:cs typeface="+mn-cs"/>
              </a:rPr>
              <a:t>Avec k le coefficient directeur de la droite.</a:t>
            </a:r>
            <a:endParaRPr lang="fr-FR" dirty="0"/>
          </a:p>
        </p:txBody>
      </p:sp>
      <p:sp>
        <p:nvSpPr>
          <p:cNvPr id="4" name="Espace réservé du numéro de diapositive 3"/>
          <p:cNvSpPr>
            <a:spLocks noGrp="1"/>
          </p:cNvSpPr>
          <p:nvPr>
            <p:ph type="sldNum" sz="quarter" idx="10"/>
          </p:nvPr>
        </p:nvSpPr>
        <p:spPr/>
        <p:txBody>
          <a:bodyPr/>
          <a:lstStyle/>
          <a:p>
            <a:fld id="{06687A70-A7D4-4ECB-B642-BACF2548DAFB}" type="slidenum">
              <a:rPr lang="fr-FR" smtClean="0"/>
              <a:pPr/>
              <a:t>110</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6687A70-A7D4-4ECB-B642-BACF2548DAFB}" type="slidenum">
              <a:rPr lang="fr-FR" smtClean="0"/>
              <a:pPr/>
              <a:t>130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472D9D-DE23-4633-A698-9EF36AF1B1E7}" type="slidenum">
              <a:rPr lang="fr-FR" smtClean="0"/>
              <a:pPr/>
              <a:t>19</a:t>
            </a:fld>
            <a:endParaRPr lang="fr-FR"/>
          </a:p>
        </p:txBody>
      </p:sp>
    </p:spTree>
    <p:extLst>
      <p:ext uri="{BB962C8B-B14F-4D97-AF65-F5344CB8AC3E}">
        <p14:creationId xmlns:p14="http://schemas.microsoft.com/office/powerpoint/2010/main" val="512258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latin typeface="Times New Roman" panose="02020603050405020304" pitchFamily="18" charset="0"/>
                <a:cs typeface="Times New Roman" panose="02020603050405020304" pitchFamily="18" charset="0"/>
              </a:rPr>
              <a:t>On peut remarquer que la coloration est d’autant plus rapide et intense que la température est élevée. C’est tout à fait général : une augmentation de la température du milieu réactionnel conduit à une augmentation de la vitesse de réaction. </a:t>
            </a:r>
          </a:p>
          <a:p>
            <a:endParaRPr lang="fr-FR" dirty="0"/>
          </a:p>
        </p:txBody>
      </p:sp>
      <p:sp>
        <p:nvSpPr>
          <p:cNvPr id="4" name="Espace réservé du numéro de diapositive 3"/>
          <p:cNvSpPr>
            <a:spLocks noGrp="1"/>
          </p:cNvSpPr>
          <p:nvPr>
            <p:ph type="sldNum" sz="quarter" idx="10"/>
          </p:nvPr>
        </p:nvSpPr>
        <p:spPr/>
        <p:txBody>
          <a:bodyPr/>
          <a:lstStyle/>
          <a:p>
            <a:fld id="{68472D9D-DE23-4633-A698-9EF36AF1B1E7}" type="slidenum">
              <a:rPr lang="fr-FR" smtClean="0"/>
              <a:pPr/>
              <a:t>25</a:t>
            </a:fld>
            <a:endParaRPr lang="fr-FR"/>
          </a:p>
        </p:txBody>
      </p:sp>
    </p:spTree>
    <p:extLst>
      <p:ext uri="{BB962C8B-B14F-4D97-AF65-F5344CB8AC3E}">
        <p14:creationId xmlns:p14="http://schemas.microsoft.com/office/powerpoint/2010/main" val="431347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latin typeface="Times New Roman" panose="02020603050405020304" pitchFamily="18" charset="0"/>
                <a:cs typeface="Times New Roman" panose="02020603050405020304" pitchFamily="18" charset="0"/>
              </a:rPr>
              <a:t>On remarque ici que plus la concentration initiale en ions iodure est importante (elle augmente de gauche à droite), plus la coloration apparaît rapidement. C’est tout à fait général : l’augmentation de la concentration initiale d’un réactif conduit à une augmentation de la vitesse de la réaction</a:t>
            </a:r>
          </a:p>
          <a:p>
            <a:endParaRPr lang="fr-FR" dirty="0"/>
          </a:p>
        </p:txBody>
      </p:sp>
      <p:sp>
        <p:nvSpPr>
          <p:cNvPr id="4" name="Espace réservé du numéro de diapositive 3"/>
          <p:cNvSpPr>
            <a:spLocks noGrp="1"/>
          </p:cNvSpPr>
          <p:nvPr>
            <p:ph type="sldNum" sz="quarter" idx="10"/>
          </p:nvPr>
        </p:nvSpPr>
        <p:spPr/>
        <p:txBody>
          <a:bodyPr/>
          <a:lstStyle/>
          <a:p>
            <a:fld id="{68472D9D-DE23-4633-A698-9EF36AF1B1E7}" type="slidenum">
              <a:rPr lang="fr-FR" smtClean="0"/>
              <a:pPr/>
              <a:t>30</a:t>
            </a:fld>
            <a:endParaRPr lang="fr-FR"/>
          </a:p>
        </p:txBody>
      </p:sp>
    </p:spTree>
    <p:extLst>
      <p:ext uri="{BB962C8B-B14F-4D97-AF65-F5344CB8AC3E}">
        <p14:creationId xmlns:p14="http://schemas.microsoft.com/office/powerpoint/2010/main" val="708544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nSpc>
                <a:spcPct val="150000"/>
              </a:lnSpc>
            </a:pPr>
            <a:r>
              <a:rPr lang="fr-FR" dirty="0"/>
              <a:t>L’objet de ce chapitre est l’étude mathématique des relations qui existent entre les</a:t>
            </a:r>
          </a:p>
          <a:p>
            <a:pPr>
              <a:lnSpc>
                <a:spcPct val="150000"/>
              </a:lnSpc>
            </a:pPr>
            <a:r>
              <a:rPr lang="fr-FR" dirty="0"/>
              <a:t>concentrations des différents réactifs et le temps t.</a:t>
            </a:r>
          </a:p>
          <a:p>
            <a:pPr>
              <a:lnSpc>
                <a:spcPct val="150000"/>
              </a:lnSpc>
            </a:pPr>
            <a:r>
              <a:rPr lang="fr-FR" dirty="0"/>
              <a:t>On considèrera le volume réactionnel du système constant.</a:t>
            </a:r>
          </a:p>
          <a:p>
            <a:endParaRPr lang="fr-FR" dirty="0"/>
          </a:p>
        </p:txBody>
      </p:sp>
      <p:sp>
        <p:nvSpPr>
          <p:cNvPr id="4" name="Espace réservé du numéro de diapositive 3"/>
          <p:cNvSpPr>
            <a:spLocks noGrp="1"/>
          </p:cNvSpPr>
          <p:nvPr>
            <p:ph type="sldNum" sz="quarter" idx="10"/>
          </p:nvPr>
        </p:nvSpPr>
        <p:spPr/>
        <p:txBody>
          <a:bodyPr/>
          <a:lstStyle/>
          <a:p>
            <a:fld id="{78E2EA9F-8240-4ABB-932A-7F48A8E07BBD}" type="slidenum">
              <a:rPr lang="fr-FR" smtClean="0"/>
              <a:pPr/>
              <a:t>36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baseline="0" dirty="0">
                <a:solidFill>
                  <a:schemeClr val="tx1"/>
                </a:solidFill>
                <a:latin typeface="+mn-lt"/>
                <a:ea typeface="+mn-ea"/>
                <a:cs typeface="+mn-cs"/>
              </a:rPr>
              <a:t>une réaction</a:t>
            </a:r>
          </a:p>
          <a:p>
            <a:r>
              <a:rPr lang="fr-FR" sz="1200" kern="1200" baseline="0" dirty="0">
                <a:solidFill>
                  <a:schemeClr val="tx1"/>
                </a:solidFill>
                <a:latin typeface="+mn-lt"/>
                <a:ea typeface="+mn-ea"/>
                <a:cs typeface="+mn-cs"/>
              </a:rPr>
              <a:t>dans laquelle un seul réactif donne lieu à la formation d’un ou plusieurs produits.</a:t>
            </a:r>
          </a:p>
          <a:p>
            <a:r>
              <a:rPr lang="fr-FR" sz="1200" kern="1200" baseline="0" dirty="0">
                <a:solidFill>
                  <a:schemeClr val="tx1"/>
                </a:solidFill>
                <a:latin typeface="+mn-lt"/>
                <a:ea typeface="+mn-ea"/>
                <a:cs typeface="+mn-cs"/>
              </a:rPr>
              <a:t>Cette réaction admet un ordre partiel par rapport au réactif égal à p. Une telle réaction</a:t>
            </a:r>
          </a:p>
          <a:p>
            <a:r>
              <a:rPr lang="fr-FR" sz="1200" kern="1200" baseline="0" dirty="0">
                <a:solidFill>
                  <a:schemeClr val="tx1"/>
                </a:solidFill>
                <a:latin typeface="+mn-lt"/>
                <a:ea typeface="+mn-ea"/>
                <a:cs typeface="+mn-cs"/>
              </a:rPr>
              <a:t>s’écrit schématiquement : </a:t>
            </a:r>
          </a:p>
          <a:p>
            <a:pPr>
              <a:lnSpc>
                <a:spcPct val="150000"/>
              </a:lnSpc>
            </a:pPr>
            <a:r>
              <a:rPr lang="fr-FR" dirty="0"/>
              <a:t>La décomposition du pentoxyde de </a:t>
            </a:r>
            <a:r>
              <a:rPr lang="fr-FR" dirty="0" err="1"/>
              <a:t>diazote</a:t>
            </a:r>
            <a:r>
              <a:rPr lang="fr-FR" dirty="0"/>
              <a:t> N2O5  solide en NO2 et O2  est limitée par la sublimation du solide, celle-ci ne dépend pas de la concentration. La réaction est donc d'ordre 0 ; alors que si on opère directement en phase gazeuse elle est d'ordre 1.</a:t>
            </a:r>
          </a:p>
          <a:p>
            <a:pPr>
              <a:lnSpc>
                <a:spcPct val="150000"/>
              </a:lnSpc>
            </a:pPr>
            <a:r>
              <a:rPr lang="fr-FR" dirty="0"/>
              <a:t>La décomposition de PH3(g) (phosphine), </a:t>
            </a:r>
          </a:p>
          <a:p>
            <a:pPr>
              <a:lnSpc>
                <a:spcPct val="150000"/>
              </a:lnSpc>
            </a:pPr>
            <a:r>
              <a:rPr lang="fr-FR" dirty="0"/>
              <a:t>La décomposition de PH3(g) (phosphine) au contact d'un filament de tungstène chauffé se fait à vitesse constante. Cette vitesse dépend de la surface active du filament de tungstène. La réaction subit une catalyse hétérogène qui fixe la vitesse, donc impose un ordre égal à zéro.</a:t>
            </a:r>
          </a:p>
        </p:txBody>
      </p:sp>
      <p:sp>
        <p:nvSpPr>
          <p:cNvPr id="4" name="Espace réservé du numéro de diapositive 3"/>
          <p:cNvSpPr>
            <a:spLocks noGrp="1"/>
          </p:cNvSpPr>
          <p:nvPr>
            <p:ph type="sldNum" sz="quarter" idx="10"/>
          </p:nvPr>
        </p:nvSpPr>
        <p:spPr/>
        <p:txBody>
          <a:bodyPr/>
          <a:lstStyle/>
          <a:p>
            <a:fld id="{78E2EA9F-8240-4ABB-932A-7F48A8E07BBD}" type="slidenum">
              <a:rPr lang="fr-FR" smtClean="0"/>
              <a:pPr/>
              <a:t>38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8E2EA9F-8240-4ABB-932A-7F48A8E07BBD}" type="slidenum">
              <a:rPr lang="fr-FR" smtClean="0"/>
              <a:pPr/>
              <a:t>40</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nSpc>
                <a:spcPct val="150000"/>
              </a:lnSpc>
            </a:pPr>
            <a:r>
              <a:rPr lang="fr-FR" dirty="0"/>
              <a:t>On se place maintenant dans le cas d’une réaction chimique avec deux réactifs A et B.</a:t>
            </a:r>
          </a:p>
          <a:p>
            <a:pPr>
              <a:lnSpc>
                <a:spcPct val="150000"/>
              </a:lnSpc>
            </a:pPr>
            <a:r>
              <a:rPr lang="fr-FR" dirty="0"/>
              <a:t>L’ordre partiel par rapport à chacun de ces réactifs est égal à 1</a:t>
            </a:r>
          </a:p>
        </p:txBody>
      </p:sp>
      <p:sp>
        <p:nvSpPr>
          <p:cNvPr id="4" name="Espace réservé du numéro de diapositive 3"/>
          <p:cNvSpPr>
            <a:spLocks noGrp="1"/>
          </p:cNvSpPr>
          <p:nvPr>
            <p:ph type="sldNum" sz="quarter" idx="10"/>
          </p:nvPr>
        </p:nvSpPr>
        <p:spPr/>
        <p:txBody>
          <a:bodyPr/>
          <a:lstStyle/>
          <a:p>
            <a:fld id="{78E2EA9F-8240-4ABB-932A-7F48A8E07BBD}" type="slidenum">
              <a:rPr lang="fr-FR" smtClean="0"/>
              <a:pPr/>
              <a:t>41</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Cette disparition intervient le plus souvent par recombinaison des espèces réactives. </a:t>
            </a:r>
          </a:p>
        </p:txBody>
      </p:sp>
      <p:sp>
        <p:nvSpPr>
          <p:cNvPr id="4" name="Espace réservé du numéro de diapositive 3"/>
          <p:cNvSpPr>
            <a:spLocks noGrp="1"/>
          </p:cNvSpPr>
          <p:nvPr>
            <p:ph type="sldNum" sz="quarter" idx="10"/>
          </p:nvPr>
        </p:nvSpPr>
        <p:spPr/>
        <p:txBody>
          <a:bodyPr/>
          <a:lstStyle/>
          <a:p>
            <a:fld id="{90986E16-9413-43C2-A95D-F5C23FC24235}" type="slidenum">
              <a:rPr lang="fr-FR" smtClean="0"/>
              <a:pPr/>
              <a:t>68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B41937ED-5BE4-4F62-8B8F-94D6B7CF4804}" type="datetimeFigureOut">
              <a:rPr lang="fr-FR" smtClean="0"/>
              <a:pPr/>
              <a:t>26/07/2023</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265D0987-FE89-4201-B156-DA3A76A4FC9C}" type="slidenum">
              <a:rPr lang="fr-FR" smtClean="0"/>
              <a:pPr/>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B41937ED-5BE4-4F62-8B8F-94D6B7CF4804}" type="datetimeFigureOut">
              <a:rPr lang="fr-FR" smtClean="0"/>
              <a:pPr/>
              <a:t>26/07/2023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5D0987-FE89-4201-B156-DA3A76A4FC9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B41937ED-5BE4-4F62-8B8F-94D6B7CF4804}" type="datetimeFigureOut">
              <a:rPr lang="fr-FR" smtClean="0"/>
              <a:pPr/>
              <a:t>26/07/2023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5D0987-FE89-4201-B156-DA3A76A4FC9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4" name="Espace réservé de la date 3"/>
          <p:cNvSpPr>
            <a:spLocks noGrp="1"/>
          </p:cNvSpPr>
          <p:nvPr>
            <p:ph type="dt" sz="half" idx="10"/>
          </p:nvPr>
        </p:nvSpPr>
        <p:spPr/>
        <p:txBody>
          <a:bodyPr/>
          <a:lstStyle/>
          <a:p>
            <a:fld id="{B41937ED-5BE4-4F62-8B8F-94D6B7CF4804}" type="datetimeFigureOut">
              <a:rPr lang="fr-FR" smtClean="0"/>
              <a:pPr/>
              <a:t>26/07/2023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5D0987-FE89-4201-B156-DA3A76A4FC9C}" type="slidenum">
              <a:rPr lang="fr-FR" smtClean="0"/>
              <a:pPr/>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B41937ED-5BE4-4F62-8B8F-94D6B7CF4804}" type="datetimeFigureOut">
              <a:rPr lang="fr-FR" smtClean="0"/>
              <a:pPr/>
              <a:t>26/07/2023</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265D0987-FE89-4201-B156-DA3A76A4FC9C}"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5" name="Espace réservé de la date 4"/>
          <p:cNvSpPr>
            <a:spLocks noGrp="1"/>
          </p:cNvSpPr>
          <p:nvPr>
            <p:ph type="dt" sz="half" idx="10"/>
          </p:nvPr>
        </p:nvSpPr>
        <p:spPr/>
        <p:txBody>
          <a:bodyPr/>
          <a:lstStyle/>
          <a:p>
            <a:fld id="{B41937ED-5BE4-4F62-8B8F-94D6B7CF4804}" type="datetimeFigureOut">
              <a:rPr lang="fr-FR" smtClean="0"/>
              <a:pPr/>
              <a:t>26/07/2023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5D0987-FE89-4201-B156-DA3A76A4FC9C}" type="slidenum">
              <a:rPr lang="fr-FR" smtClean="0"/>
              <a:pPr/>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7" name="Espace réservé de la date 6"/>
          <p:cNvSpPr>
            <a:spLocks noGrp="1"/>
          </p:cNvSpPr>
          <p:nvPr>
            <p:ph type="dt" sz="half" idx="10"/>
          </p:nvPr>
        </p:nvSpPr>
        <p:spPr/>
        <p:txBody>
          <a:bodyPr/>
          <a:lstStyle/>
          <a:p>
            <a:fld id="{B41937ED-5BE4-4F62-8B8F-94D6B7CF4804}" type="datetimeFigureOut">
              <a:rPr lang="fr-FR" smtClean="0"/>
              <a:pPr/>
              <a:t>26/07/2023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65D0987-FE89-4201-B156-DA3A76A4FC9C}" type="slidenum">
              <a:rPr lang="fr-FR" smtClean="0"/>
              <a:pPr/>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B41937ED-5BE4-4F62-8B8F-94D6B7CF4804}" type="datetimeFigureOut">
              <a:rPr lang="fr-FR" smtClean="0"/>
              <a:pPr/>
              <a:t>26/07/2023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65D0987-FE89-4201-B156-DA3A76A4FC9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41937ED-5BE4-4F62-8B8F-94D6B7CF4804}" type="datetimeFigureOut">
              <a:rPr lang="fr-FR" smtClean="0"/>
              <a:pPr/>
              <a:t>26/07/2023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65D0987-FE89-4201-B156-DA3A76A4FC9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B41937ED-5BE4-4F62-8B8F-94D6B7CF4804}" type="datetimeFigureOut">
              <a:rPr lang="fr-FR" smtClean="0"/>
              <a:pPr/>
              <a:t>26/07/2023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5D0987-FE89-4201-B156-DA3A76A4FC9C}" type="slidenum">
              <a:rPr lang="fr-FR" smtClean="0"/>
              <a:pPr/>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B41937ED-5BE4-4F62-8B8F-94D6B7CF4804}" type="datetimeFigureOut">
              <a:rPr lang="fr-FR" smtClean="0"/>
              <a:pPr/>
              <a:t>26/07/2023</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265D0987-FE89-4201-B156-DA3A76A4FC9C}" type="slidenum">
              <a:rPr lang="fr-FR" smtClean="0"/>
              <a:pPr/>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41937ED-5BE4-4F62-8B8F-94D6B7CF4804}" type="datetimeFigureOut">
              <a:rPr lang="fr-FR" smtClean="0"/>
              <a:pPr/>
              <a:t>26/07/2023</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65D0987-FE89-4201-B156-DA3A76A4FC9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hyperlink" Target="http://www.eurekasante.fr/lexique-medical/T.html"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image" Target="../media/image80.gif"/><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83.gif"/><Relationship Id="rId2" Type="http://schemas.openxmlformats.org/officeDocument/2006/relationships/image" Target="../media/image8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42.png"/></Relationships>
</file>

<file path=ppt/slides/_rels/slide3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4.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32.jpe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1.png"/><Relationship Id="rId4" Type="http://schemas.openxmlformats.org/officeDocument/2006/relationships/image" Target="../media/image56.png"/><Relationship Id="rId9" Type="http://schemas.openxmlformats.org/officeDocument/2006/relationships/image" Target="../media/image32.jpeg"/></Relationships>
</file>

<file path=ppt/slides/_rels/slide4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2.png"/><Relationship Id="rId7"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69.png"/><Relationship Id="rId5" Type="http://schemas.openxmlformats.org/officeDocument/2006/relationships/image" Target="../media/image64.png"/><Relationship Id="rId10" Type="http://schemas.openxmlformats.org/officeDocument/2006/relationships/image" Target="../media/image68.png"/><Relationship Id="rId4" Type="http://schemas.openxmlformats.org/officeDocument/2006/relationships/image" Target="../media/image63.png"/><Relationship Id="rId9" Type="http://schemas.openxmlformats.org/officeDocument/2006/relationships/image" Target="../media/image67.png"/></Relationships>
</file>

<file path=ppt/slides/_rels/slide4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png"/></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2420888"/>
            <a:ext cx="7772400" cy="1470025"/>
          </a:xfrm>
        </p:spPr>
        <p:txBody>
          <a:bodyPr>
            <a:noAutofit/>
          </a:bodyPr>
          <a:lstStyle/>
          <a:p>
            <a:r>
              <a:rPr lang="fr-CA" sz="5400" dirty="0">
                <a:solidFill>
                  <a:srgbClr val="FF0000"/>
                </a:solidFill>
                <a:latin typeface="Algerian" pitchFamily="82" charset="0"/>
              </a:rPr>
              <a:t>LA CINÉTIQUE CHIMIQUE </a:t>
            </a:r>
            <a:endParaRPr lang="fr-FR" sz="5400" dirty="0">
              <a:solidFill>
                <a:srgbClr val="FF0000"/>
              </a:solidFill>
              <a:latin typeface="Algerian" pitchFamily="82" charset="0"/>
            </a:endParaRPr>
          </a:p>
        </p:txBody>
      </p:sp>
      <p:pic>
        <p:nvPicPr>
          <p:cNvPr id="4" name="Image 3" descr="1420781407.gif"/>
          <p:cNvPicPr/>
          <p:nvPr/>
        </p:nvPicPr>
        <p:blipFill>
          <a:blip r:embed="rId2" cstate="print"/>
          <a:stretch>
            <a:fillRect/>
          </a:stretch>
        </p:blipFill>
        <p:spPr>
          <a:xfrm>
            <a:off x="0" y="0"/>
            <a:ext cx="9144000" cy="1643074"/>
          </a:xfrm>
          <a:prstGeom prst="rect">
            <a:avLst/>
          </a:prstGeom>
          <a:ln w="28575" cap="sq">
            <a:solidFill>
              <a:schemeClr val="bg1">
                <a:lumMod val="85000"/>
              </a:schemeClr>
            </a:solidFill>
            <a:prstDash val="solid"/>
            <a:miter lim="800000"/>
          </a:ln>
          <a:effectLst>
            <a:outerShdw blurRad="50800" dist="38100" dir="2700000" algn="tl" rotWithShape="0">
              <a:srgbClr val="000000">
                <a:alpha val="43000"/>
              </a:srgbClr>
            </a:outerShdw>
          </a:effectLst>
        </p:spPr>
      </p:pic>
      <p:pic>
        <p:nvPicPr>
          <p:cNvPr id="3074" name="Picture 2"/>
          <p:cNvPicPr>
            <a:picLocks noChangeAspect="1" noChangeArrowheads="1"/>
          </p:cNvPicPr>
          <p:nvPr/>
        </p:nvPicPr>
        <p:blipFill>
          <a:blip r:embed="rId3" cstate="print"/>
          <a:srcRect/>
          <a:stretch>
            <a:fillRect/>
          </a:stretch>
        </p:blipFill>
        <p:spPr bwMode="auto">
          <a:xfrm>
            <a:off x="6732240" y="3284984"/>
            <a:ext cx="2232248" cy="1800200"/>
          </a:xfrm>
          <a:prstGeom prst="rect">
            <a:avLst/>
          </a:prstGeom>
          <a:noFill/>
          <a:ln w="9525">
            <a:noFill/>
            <a:miter lim="800000"/>
            <a:headEnd/>
            <a:tailEnd/>
          </a:ln>
        </p:spPr>
      </p:pic>
      <p:sp>
        <p:nvSpPr>
          <p:cNvPr id="7" name="ZoneTexte 6"/>
          <p:cNvSpPr txBox="1"/>
          <p:nvPr/>
        </p:nvSpPr>
        <p:spPr>
          <a:xfrm>
            <a:off x="2555776" y="6457890"/>
            <a:ext cx="4071966" cy="400110"/>
          </a:xfrm>
          <a:prstGeom prst="rect">
            <a:avLst/>
          </a:prstGeom>
          <a:noFill/>
        </p:spPr>
        <p:txBody>
          <a:bodyPr wrap="square" rtlCol="0">
            <a:spAutoFit/>
          </a:bodyPr>
          <a:lstStyle/>
          <a:p>
            <a:r>
              <a:rPr lang="fr-FR" sz="2000" b="1" dirty="0">
                <a:solidFill>
                  <a:srgbClr val="FF0000"/>
                </a:solidFill>
                <a:effectLst>
                  <a:outerShdw blurRad="38100" dist="38100" dir="2700000" algn="tl">
                    <a:srgbClr val="000000">
                      <a:alpha val="43137"/>
                    </a:srgbClr>
                  </a:outerShdw>
                </a:effectLst>
                <a:latin typeface="Forte" pitchFamily="66" charset="0"/>
              </a:rPr>
              <a:t>A</a:t>
            </a:r>
            <a:r>
              <a:rPr lang="fr-FR" sz="2000" dirty="0">
                <a:solidFill>
                  <a:srgbClr val="FF0000"/>
                </a:solidFill>
                <a:latin typeface="Forte" pitchFamily="66" charset="0"/>
              </a:rPr>
              <a:t>nnée de formation :  </a:t>
            </a:r>
            <a:r>
              <a:rPr lang="fr-FR" sz="2000" b="1" dirty="0">
                <a:solidFill>
                  <a:srgbClr val="FF0000"/>
                </a:solidFill>
                <a:latin typeface="Forte" pitchFamily="66" charset="0"/>
              </a:rPr>
              <a:t> 2018/2019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solidFill>
                  <a:srgbClr val="FF0000"/>
                </a:solidFill>
              </a:rPr>
              <a:t>la vitesse de réaction</a:t>
            </a:r>
            <a:endParaRPr lang="fr-FR" dirty="0">
              <a:solidFill>
                <a:srgbClr val="FF0000"/>
              </a:solidFill>
            </a:endParaRPr>
          </a:p>
        </p:txBody>
      </p:sp>
      <p:sp>
        <p:nvSpPr>
          <p:cNvPr id="3" name="Espace réservé du contenu 2"/>
          <p:cNvSpPr>
            <a:spLocks noGrp="1"/>
          </p:cNvSpPr>
          <p:nvPr>
            <p:ph sz="quarter" idx="1"/>
          </p:nvPr>
        </p:nvSpPr>
        <p:spPr>
          <a:xfrm>
            <a:off x="0" y="1268760"/>
            <a:ext cx="9144000" cy="5589240"/>
          </a:xfrm>
        </p:spPr>
        <p:txBody>
          <a:bodyPr>
            <a:normAutofit/>
          </a:bodyPr>
          <a:lstStyle/>
          <a:p>
            <a:r>
              <a:rPr lang="fr-FR" sz="2200" b="1" u="sng" dirty="0">
                <a:solidFill>
                  <a:srgbClr val="FF0000"/>
                </a:solidFill>
              </a:rPr>
              <a:t>Vitesses moyennes et instantanées des réactions :</a:t>
            </a:r>
          </a:p>
          <a:p>
            <a:pPr>
              <a:buFont typeface="Courier New" pitchFamily="49" charset="0"/>
              <a:buChar char="o"/>
            </a:pPr>
            <a:endParaRPr lang="fr-FR" sz="2800" dirty="0">
              <a:solidFill>
                <a:schemeClr val="accent3">
                  <a:lumMod val="50000"/>
                </a:schemeClr>
              </a:solidFill>
              <a:latin typeface="Aparajita" pitchFamily="34" charset="0"/>
              <a:cs typeface="Aparajita" pitchFamily="34" charset="0"/>
            </a:endParaRPr>
          </a:p>
          <a:p>
            <a:pPr>
              <a:buFont typeface="Courier New" pitchFamily="49" charset="0"/>
              <a:buChar char="o"/>
            </a:pPr>
            <a:r>
              <a:rPr lang="fr-FR" sz="2800" dirty="0">
                <a:solidFill>
                  <a:schemeClr val="accent3">
                    <a:lumMod val="50000"/>
                  </a:schemeClr>
                </a:solidFill>
                <a:latin typeface="Aparajita" pitchFamily="34" charset="0"/>
                <a:cs typeface="Aparajita" pitchFamily="34" charset="0"/>
              </a:rPr>
              <a:t>La vitesse moyenne </a:t>
            </a:r>
            <a:r>
              <a:rPr lang="fr-FR" sz="2800" dirty="0">
                <a:latin typeface="Aparajita" pitchFamily="34" charset="0"/>
                <a:cs typeface="Aparajita" pitchFamily="34" charset="0"/>
              </a:rPr>
              <a:t>d’une réaction est représentée dans un graphique par la pente de la sécante (droite qui coupe une courbe en deux points). Elle représente le changement moyen de la quantité x  du réactif ou du produit par unité de temps. </a:t>
            </a:r>
          </a:p>
          <a:p>
            <a:pPr>
              <a:buNone/>
            </a:pPr>
            <a:r>
              <a:rPr lang="fr-FR" sz="2800" dirty="0">
                <a:latin typeface="Aparajita" pitchFamily="34" charset="0"/>
                <a:cs typeface="Aparajita" pitchFamily="34" charset="0"/>
              </a:rPr>
              <a:t> </a:t>
            </a:r>
          </a:p>
          <a:p>
            <a:pPr>
              <a:buFont typeface="Courier New" pitchFamily="49" charset="0"/>
              <a:buChar char="o"/>
            </a:pPr>
            <a:r>
              <a:rPr lang="fr-FR" sz="2800" dirty="0">
                <a:solidFill>
                  <a:schemeClr val="accent3">
                    <a:lumMod val="50000"/>
                  </a:schemeClr>
                </a:solidFill>
                <a:latin typeface="Aparajita" pitchFamily="34" charset="0"/>
                <a:cs typeface="Aparajita" pitchFamily="34" charset="0"/>
              </a:rPr>
              <a:t>La vitesse instantanée </a:t>
            </a:r>
            <a:r>
              <a:rPr lang="fr-FR" sz="2800" dirty="0">
                <a:latin typeface="Aparajita" pitchFamily="34" charset="0"/>
                <a:cs typeface="Aparajita" pitchFamily="34" charset="0"/>
              </a:rPr>
              <a:t>d’une réaction</a:t>
            </a:r>
            <a:r>
              <a:rPr lang="fr-FR" sz="2800" dirty="0">
                <a:solidFill>
                  <a:schemeClr val="accent3">
                    <a:lumMod val="50000"/>
                  </a:schemeClr>
                </a:solidFill>
                <a:latin typeface="Aparajita" pitchFamily="34" charset="0"/>
                <a:cs typeface="Aparajita" pitchFamily="34" charset="0"/>
              </a:rPr>
              <a:t> </a:t>
            </a:r>
            <a:r>
              <a:rPr lang="fr-FR" sz="2800" dirty="0">
                <a:latin typeface="Aparajita" pitchFamily="34" charset="0"/>
                <a:cs typeface="Aparajita" pitchFamily="34" charset="0"/>
              </a:rPr>
              <a:t>est représentée dans un graphique par la pente de la tangente (droite qui coupe la courbe qu’en un seul point). Elle représente la vitesse de la réaction en un temps précis</a:t>
            </a:r>
            <a:r>
              <a:rPr lang="fr-FR" dirty="0">
                <a:latin typeface="Aparajita" pitchFamily="34" charset="0"/>
                <a:cs typeface="Aparajita" pitchFamily="34" charset="0"/>
              </a:rPr>
              <a:t>. </a:t>
            </a:r>
            <a:endParaRPr lang="fr-FR" u="sng" dirty="0">
              <a:solidFill>
                <a:srgbClr val="FF0000"/>
              </a:solidFill>
              <a:latin typeface="Aparajita" pitchFamily="34" charset="0"/>
              <a:cs typeface="Aparajita" pitchFamily="34" charset="0"/>
            </a:endParaRPr>
          </a:p>
          <a:p>
            <a:endParaRPr lang="fr-FR" dirty="0"/>
          </a:p>
        </p:txBody>
      </p:sp>
      <p:pic>
        <p:nvPicPr>
          <p:cNvPr id="1027" name="Picture 3"/>
          <p:cNvPicPr>
            <a:picLocks noChangeAspect="1" noChangeArrowheads="1"/>
          </p:cNvPicPr>
          <p:nvPr/>
        </p:nvPicPr>
        <p:blipFill>
          <a:blip r:embed="rId2" cstate="print"/>
          <a:srcRect/>
          <a:stretch>
            <a:fillRect/>
          </a:stretch>
        </p:blipFill>
        <p:spPr bwMode="auto">
          <a:xfrm>
            <a:off x="3707904" y="3717032"/>
            <a:ext cx="1485900" cy="82867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3779912" y="5733256"/>
            <a:ext cx="1368152" cy="908720"/>
          </a:xfrm>
          <a:prstGeom prst="rect">
            <a:avLst/>
          </a:prstGeom>
          <a:noFill/>
          <a:ln w="9525">
            <a:noFill/>
            <a:miter lim="800000"/>
            <a:headEnd/>
            <a:tailEnd/>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br>
              <a:rPr lang="fr-FR" dirty="0"/>
            </a:br>
            <a:endParaRPr lang="fr-FR" dirty="0"/>
          </a:p>
        </p:txBody>
      </p:sp>
      <p:sp>
        <p:nvSpPr>
          <p:cNvPr id="3" name="Sous-titre 2"/>
          <p:cNvSpPr>
            <a:spLocks noGrp="1"/>
          </p:cNvSpPr>
          <p:nvPr>
            <p:ph type="subTitle" idx="1"/>
          </p:nvPr>
        </p:nvSpPr>
        <p:spPr/>
        <p:txBody>
          <a:bodyPr/>
          <a:lstStyle/>
          <a:p>
            <a:endParaRPr lang="fr-FR" dirty="0"/>
          </a:p>
        </p:txBody>
      </p:sp>
      <p:sp>
        <p:nvSpPr>
          <p:cNvPr id="4" name="Rectangle à coins arrondis 3"/>
          <p:cNvSpPr/>
          <p:nvPr/>
        </p:nvSpPr>
        <p:spPr>
          <a:xfrm>
            <a:off x="1115616" y="548680"/>
            <a:ext cx="7956376" cy="19442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44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ea typeface="+mj-ea"/>
                <a:cs typeface="+mj-cs"/>
              </a:rPr>
              <a:t>TP1 : </a:t>
            </a:r>
            <a:r>
              <a:rPr lang="fr-FR" sz="4400" b="1" dirty="0"/>
              <a:t>Dosage spectrophotométrique par étalonnage </a:t>
            </a:r>
            <a:endParaRPr lang="fr-FR"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endParaRPr>
          </a:p>
        </p:txBody>
      </p:sp>
      <p:pic>
        <p:nvPicPr>
          <p:cNvPr id="5" name="Image 4" descr="1000016512_IMG_701651.jpg"/>
          <p:cNvPicPr>
            <a:picLocks noChangeAspect="1"/>
          </p:cNvPicPr>
          <p:nvPr/>
        </p:nvPicPr>
        <p:blipFill>
          <a:blip cstate="print"/>
          <a:stretch>
            <a:fillRect/>
          </a:stretch>
        </p:blipFill>
        <p:spPr>
          <a:xfrm>
            <a:off x="1547664" y="2708920"/>
            <a:ext cx="7200800" cy="3852989"/>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par>
                          <p:cTn id="10" fill="hold">
                            <p:stCondLst>
                              <p:cond delay="1760"/>
                            </p:stCondLst>
                            <p:childTnLst>
                              <p:par>
                                <p:cTn id="11" presetID="49" presetClass="entr" presetSubtype="0" decel="10000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554683"/>
          </a:xfrm>
        </p:spPr>
        <p:txBody>
          <a:bodyPr/>
          <a:lstStyle/>
          <a:p>
            <a:pPr algn="ctr">
              <a:buNone/>
            </a:pPr>
            <a:endParaRPr lang="fr-FR" dirty="0"/>
          </a:p>
          <a:p>
            <a:pPr algn="ctr">
              <a:buNone/>
            </a:pPr>
            <a:r>
              <a:rPr lang="fr-FR" sz="3600" u="sng" dirty="0">
                <a:solidFill>
                  <a:srgbClr val="C00000"/>
                </a:solidFill>
              </a:rPr>
              <a:t>But du </a:t>
            </a:r>
            <a:r>
              <a:rPr lang="fr-FR" sz="3600" u="sng" dirty="0">
                <a:ln w="18000">
                  <a:solidFill>
                    <a:schemeClr val="accent2">
                      <a:satMod val="140000"/>
                    </a:schemeClr>
                  </a:solidFill>
                  <a:prstDash val="solid"/>
                  <a:miter lim="800000"/>
                </a:ln>
                <a:solidFill>
                  <a:srgbClr val="C00000"/>
                </a:solidFill>
              </a:rPr>
              <a:t>TP1</a:t>
            </a:r>
          </a:p>
          <a:p>
            <a:pPr algn="ctr">
              <a:buNone/>
            </a:pPr>
            <a:endParaRPr lang="fr-FR" dirty="0">
              <a:solidFill>
                <a:srgbClr val="C00000"/>
              </a:solidFill>
            </a:endParaRPr>
          </a:p>
          <a:p>
            <a:pPr>
              <a:buFont typeface="Wingdings" pitchFamily="2" charset="2"/>
              <a:buChar char="q"/>
            </a:pPr>
            <a:r>
              <a:rPr lang="fr-FR" dirty="0"/>
              <a:t>Tracer la courbe d’étalonnage .</a:t>
            </a:r>
          </a:p>
          <a:p>
            <a:pPr>
              <a:buFont typeface="Wingdings" pitchFamily="2" charset="2"/>
              <a:buChar char="q"/>
            </a:pPr>
            <a:r>
              <a:rPr lang="fr-FR" dirty="0"/>
              <a:t>  Déterminer la constante K de la loi de </a:t>
            </a:r>
            <a:r>
              <a:rPr lang="fr-FR" dirty="0" err="1"/>
              <a:t>Beer</a:t>
            </a:r>
            <a:r>
              <a:rPr lang="fr-FR" dirty="0"/>
              <a:t> Lambert</a:t>
            </a:r>
          </a:p>
          <a:p>
            <a:endParaRPr lang="fr-FR" dirty="0"/>
          </a:p>
          <a:p>
            <a:pPr>
              <a:buNone/>
            </a:pPr>
            <a:endParaRPr lang="fr-F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
                                          </p:val>
                                        </p:tav>
                                        <p:tav tm="100000">
                                          <p:val>
                                            <p:strVal val="#ppt_y"/>
                                          </p:val>
                                        </p:tav>
                                      </p:tavLst>
                                    </p:anim>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
                                          </p:val>
                                        </p:tav>
                                        <p:tav tm="100000">
                                          <p:val>
                                            <p:strVal val="#ppt_y"/>
                                          </p:val>
                                        </p:tav>
                                      </p:tavLst>
                                    </p:anim>
                                  </p:childTnLst>
                                </p:cTn>
                              </p:par>
                              <p:par>
                                <p:cTn id="15" presetID="40" presetClass="entr" presetSubtype="0" fill="hold" nodeType="withEffect">
                                  <p:stCondLst>
                                    <p:cond delay="0"/>
                                  </p:stCondLst>
                                  <p:iterate type="lt">
                                    <p:tmPct val="10000"/>
                                  </p:iterate>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1"/>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a:t>
            </a:r>
          </a:p>
        </p:txBody>
      </p:sp>
      <p:sp>
        <p:nvSpPr>
          <p:cNvPr id="3" name="Espace réservé du contenu 2"/>
          <p:cNvSpPr>
            <a:spLocks noGrp="1"/>
          </p:cNvSpPr>
          <p:nvPr>
            <p:ph idx="1"/>
          </p:nvPr>
        </p:nvSpPr>
        <p:spPr>
          <a:xfrm>
            <a:off x="457200" y="332656"/>
            <a:ext cx="8229600" cy="6264696"/>
          </a:xfrm>
        </p:spPr>
        <p:txBody>
          <a:bodyPr>
            <a:normAutofit/>
          </a:bodyPr>
          <a:lstStyle/>
          <a:p>
            <a:pPr algn="ctr">
              <a:buNone/>
            </a:pPr>
            <a:endParaRPr lang="fr-FR" sz="2400" u="sng" dirty="0"/>
          </a:p>
          <a:p>
            <a:pPr algn="ctr">
              <a:buNone/>
            </a:pPr>
            <a:endParaRPr lang="fr-FR" sz="2400" u="sng" dirty="0">
              <a:latin typeface="Times New Roman" pitchFamily="18" charset="0"/>
              <a:cs typeface="Times New Roman" pitchFamily="18" charset="0"/>
            </a:endParaRPr>
          </a:p>
          <a:p>
            <a:pPr algn="ctr"/>
            <a:endParaRPr lang="fr-FR" sz="2800" dirty="0">
              <a:latin typeface="Times New Roman" pitchFamily="18" charset="0"/>
              <a:cs typeface="Times New Roman" pitchFamily="18" charset="0"/>
            </a:endParaRPr>
          </a:p>
          <a:p>
            <a:pPr algn="ctr">
              <a:buNone/>
            </a:pPr>
            <a:r>
              <a:rPr lang="fr-FR" sz="2800" b="1" u="sng" dirty="0">
                <a:solidFill>
                  <a:srgbClr val="002060"/>
                </a:solidFill>
                <a:latin typeface="Times New Roman" pitchFamily="18" charset="0"/>
                <a:cs typeface="Times New Roman" pitchFamily="18" charset="0"/>
              </a:rPr>
              <a:t>Dosage spectrophotométrique par étalonnage </a:t>
            </a:r>
          </a:p>
          <a:p>
            <a:pPr algn="ctr"/>
            <a:r>
              <a:rPr lang="fr-FR" sz="2800" dirty="0">
                <a:latin typeface="Times New Roman" pitchFamily="18" charset="0"/>
                <a:cs typeface="Times New Roman" pitchFamily="18" charset="0"/>
              </a:rPr>
              <a:t>La spectrophotométrie permet, grâce à une méthode par étalonnage, de doser les solutions colorées. Cette méthode se déroule en 4 étapes :</a:t>
            </a:r>
          </a:p>
          <a:p>
            <a:endParaRPr lang="fr-FR" sz="2400" b="1" i="1" dirty="0"/>
          </a:p>
          <a:p>
            <a:endParaRPr lang="fr-FR" sz="24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p:cTn id="1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a:t>
            </a:r>
          </a:p>
        </p:txBody>
      </p:sp>
      <p:sp>
        <p:nvSpPr>
          <p:cNvPr id="3" name="Espace réservé du contenu 2"/>
          <p:cNvSpPr>
            <a:spLocks noGrp="1"/>
          </p:cNvSpPr>
          <p:nvPr>
            <p:ph idx="1"/>
          </p:nvPr>
        </p:nvSpPr>
        <p:spPr>
          <a:xfrm>
            <a:off x="457200" y="980728"/>
            <a:ext cx="8229600" cy="5040560"/>
          </a:xfrm>
        </p:spPr>
        <p:txBody>
          <a:bodyPr>
            <a:normAutofit/>
          </a:bodyPr>
          <a:lstStyle/>
          <a:p>
            <a:endParaRPr lang="fr-FR" sz="2800" b="1" dirty="0">
              <a:solidFill>
                <a:srgbClr val="0070C0"/>
              </a:solidFill>
              <a:latin typeface="Times New Roman" pitchFamily="18" charset="0"/>
              <a:cs typeface="Times New Roman" pitchFamily="18" charset="0"/>
            </a:endParaRPr>
          </a:p>
          <a:p>
            <a:r>
              <a:rPr lang="fr-FR" sz="2800" b="1" dirty="0">
                <a:solidFill>
                  <a:srgbClr val="0070C0"/>
                </a:solidFill>
                <a:latin typeface="Times New Roman" pitchFamily="18" charset="0"/>
                <a:cs typeface="Times New Roman" pitchFamily="18" charset="0"/>
              </a:rPr>
              <a:t>Etape 1 </a:t>
            </a:r>
            <a:r>
              <a:rPr lang="fr-FR" sz="2800" b="1" dirty="0">
                <a:latin typeface="Times New Roman" pitchFamily="18" charset="0"/>
                <a:cs typeface="Times New Roman" pitchFamily="18" charset="0"/>
              </a:rPr>
              <a:t>: Choix d’une longueur d’onde de travail 	</a:t>
            </a:r>
          </a:p>
          <a:p>
            <a:r>
              <a:rPr lang="fr-FR" sz="2800" b="1" dirty="0">
                <a:solidFill>
                  <a:srgbClr val="0070C0"/>
                </a:solidFill>
                <a:latin typeface="Times New Roman" pitchFamily="18" charset="0"/>
                <a:cs typeface="Times New Roman" pitchFamily="18" charset="0"/>
              </a:rPr>
              <a:t>Etape 2 : </a:t>
            </a:r>
            <a:r>
              <a:rPr lang="fr-FR" sz="2800" b="1" dirty="0">
                <a:latin typeface="Times New Roman" pitchFamily="18" charset="0"/>
                <a:cs typeface="Times New Roman" pitchFamily="18" charset="0"/>
              </a:rPr>
              <a:t>Préparation d’une gamme d’étalonnage (</a:t>
            </a:r>
            <a:r>
              <a:rPr lang="fr-FR" sz="2800" dirty="0">
                <a:latin typeface="Times New Roman" pitchFamily="18" charset="0"/>
                <a:cs typeface="Times New Roman" pitchFamily="18" charset="0"/>
              </a:rPr>
              <a:t>appelées solutions étalons )</a:t>
            </a:r>
            <a:endParaRPr lang="fr-FR" sz="2800" b="1" dirty="0">
              <a:latin typeface="Times New Roman" pitchFamily="18" charset="0"/>
              <a:cs typeface="Times New Roman" pitchFamily="18" charset="0"/>
            </a:endParaRPr>
          </a:p>
          <a:p>
            <a:r>
              <a:rPr lang="fr-FR" sz="2800" b="1" dirty="0">
                <a:solidFill>
                  <a:srgbClr val="0070C0"/>
                </a:solidFill>
                <a:latin typeface="Times New Roman" pitchFamily="18" charset="0"/>
                <a:cs typeface="Times New Roman" pitchFamily="18" charset="0"/>
              </a:rPr>
              <a:t>Etape 3 : </a:t>
            </a:r>
            <a:r>
              <a:rPr lang="fr-FR" sz="2800" b="1" dirty="0">
                <a:latin typeface="Times New Roman" pitchFamily="18" charset="0"/>
                <a:cs typeface="Times New Roman" pitchFamily="18" charset="0"/>
              </a:rPr>
              <a:t>Réalisation de la courbe d’étalonnage  	</a:t>
            </a:r>
          </a:p>
          <a:p>
            <a:r>
              <a:rPr lang="fr-FR" sz="2800" b="1" dirty="0">
                <a:solidFill>
                  <a:srgbClr val="0070C0"/>
                </a:solidFill>
                <a:latin typeface="Times New Roman" pitchFamily="18" charset="0"/>
                <a:cs typeface="Times New Roman" pitchFamily="18" charset="0"/>
              </a:rPr>
              <a:t> Etape 4 : </a:t>
            </a:r>
            <a:r>
              <a:rPr lang="fr-FR" sz="2800" b="1" dirty="0">
                <a:latin typeface="Times New Roman" pitchFamily="18" charset="0"/>
                <a:cs typeface="Times New Roman" pitchFamily="18" charset="0"/>
              </a:rPr>
              <a:t>Détermination de la concentration inconnue </a:t>
            </a:r>
          </a:p>
          <a:p>
            <a:pPr>
              <a:buNone/>
            </a:pPr>
            <a:r>
              <a:rPr lang="fr-FR" b="1" dirty="0">
                <a:latin typeface="Times New Roman" pitchFamily="18" charset="0"/>
                <a:cs typeface="Times New Roman" pitchFamily="18" charset="0"/>
              </a:rPr>
              <a:t>	</a:t>
            </a:r>
          </a:p>
          <a:p>
            <a:endParaRPr lang="fr-FR"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507288" cy="1143000"/>
          </a:xfrm>
        </p:spPr>
        <p:txBody>
          <a:bodyPr>
            <a:normAutofit fontScale="90000"/>
          </a:bodyPr>
          <a:lstStyle/>
          <a:p>
            <a:br>
              <a:rPr lang="fr-FR" b="1" u="sng" dirty="0"/>
            </a:br>
            <a:br>
              <a:rPr lang="fr-FR" b="1" u="sng" dirty="0"/>
            </a:br>
            <a:br>
              <a:rPr lang="fr-FR" b="1" u="sng" dirty="0"/>
            </a:br>
            <a:br>
              <a:rPr lang="fr-FR" dirty="0"/>
            </a:br>
            <a:endParaRPr lang="fr-FR" dirty="0"/>
          </a:p>
        </p:txBody>
      </p:sp>
      <p:sp>
        <p:nvSpPr>
          <p:cNvPr id="3" name="Espace réservé du contenu 2"/>
          <p:cNvSpPr>
            <a:spLocks noGrp="1"/>
          </p:cNvSpPr>
          <p:nvPr>
            <p:ph idx="1"/>
          </p:nvPr>
        </p:nvSpPr>
        <p:spPr>
          <a:xfrm>
            <a:off x="395536" y="260648"/>
            <a:ext cx="8496944" cy="6336704"/>
          </a:xfrm>
        </p:spPr>
        <p:txBody>
          <a:bodyPr>
            <a:normAutofit/>
          </a:bodyPr>
          <a:lstStyle/>
          <a:p>
            <a:pPr>
              <a:buNone/>
            </a:pPr>
            <a:endParaRPr lang="fr-FR" sz="2400" b="1" u="sng" dirty="0">
              <a:latin typeface="Times New Roman" pitchFamily="18" charset="0"/>
              <a:cs typeface="Times New Roman" pitchFamily="18" charset="0"/>
            </a:endParaRPr>
          </a:p>
          <a:p>
            <a:pPr algn="ctr">
              <a:buNone/>
            </a:pPr>
            <a:r>
              <a:rPr lang="fr-FR" sz="2800" b="1" u="sng" dirty="0">
                <a:solidFill>
                  <a:srgbClr val="002060"/>
                </a:solidFill>
                <a:latin typeface="Times New Roman" pitchFamily="18" charset="0"/>
                <a:cs typeface="Times New Roman" pitchFamily="18" charset="0"/>
              </a:rPr>
              <a:t>Les avantages d'un dosage par  étalonnage</a:t>
            </a:r>
          </a:p>
          <a:p>
            <a:pPr algn="ctr">
              <a:buNone/>
            </a:pPr>
            <a:br>
              <a:rPr lang="fr-FR" sz="2800" dirty="0">
                <a:latin typeface="Times New Roman" pitchFamily="18" charset="0"/>
                <a:cs typeface="Times New Roman" pitchFamily="18" charset="0"/>
              </a:rPr>
            </a:br>
            <a:r>
              <a:rPr lang="fr-FR" sz="2800" dirty="0">
                <a:latin typeface="Times New Roman" pitchFamily="18" charset="0"/>
                <a:cs typeface="Times New Roman" pitchFamily="18" charset="0"/>
              </a:rPr>
              <a:t>Le dosage par étalonnage est une technique non destructive puisqu'elle n'altère par  l'échantillon dosé </a:t>
            </a:r>
          </a:p>
          <a:p>
            <a:pPr algn="ctr">
              <a:buNone/>
            </a:pPr>
            <a:endParaRPr lang="fr-FR" sz="2800" dirty="0">
              <a:latin typeface="Times New Roman" pitchFamily="18" charset="0"/>
              <a:cs typeface="Times New Roman" pitchFamily="18" charset="0"/>
            </a:endParaRPr>
          </a:p>
          <a:p>
            <a:pPr algn="ctr">
              <a:buNone/>
            </a:pPr>
            <a:r>
              <a:rPr lang="fr-FR" sz="2800" b="1" u="sng" dirty="0">
                <a:solidFill>
                  <a:srgbClr val="002060"/>
                </a:solidFill>
                <a:latin typeface="Times New Roman" pitchFamily="18" charset="0"/>
                <a:cs typeface="Times New Roman" pitchFamily="18" charset="0"/>
              </a:rPr>
              <a:t>Les principales techniques de dosage par étalonnage</a:t>
            </a:r>
          </a:p>
          <a:p>
            <a:pPr algn="ctr">
              <a:buNone/>
            </a:pPr>
            <a:br>
              <a:rPr lang="fr-FR" sz="2800" dirty="0">
                <a:latin typeface="Times New Roman" pitchFamily="18" charset="0"/>
                <a:cs typeface="Times New Roman" pitchFamily="18" charset="0"/>
              </a:rPr>
            </a:br>
            <a:r>
              <a:rPr lang="fr-FR" sz="2800" dirty="0">
                <a:latin typeface="Times New Roman" pitchFamily="18" charset="0"/>
                <a:cs typeface="Times New Roman" pitchFamily="18" charset="0"/>
              </a:rPr>
              <a:t>Les principales techniques utilisées pour réaliser un dosage par étalonnage sont la spectrophotométrie et la </a:t>
            </a:r>
            <a:r>
              <a:rPr lang="fr-FR" sz="2800" dirty="0" err="1">
                <a:latin typeface="Times New Roman" pitchFamily="18" charset="0"/>
                <a:cs typeface="Times New Roman" pitchFamily="18" charset="0"/>
              </a:rPr>
              <a:t>conductimétrie</a:t>
            </a:r>
            <a:r>
              <a:rPr lang="fr-FR" sz="2800" dirty="0">
                <a:latin typeface="Times New Roman" pitchFamily="18" charset="0"/>
                <a:cs typeface="Times New Roman" pitchFamily="18" charset="0"/>
              </a:rPr>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normAutofit/>
          </a:bodyPr>
          <a:lstStyle/>
          <a:p>
            <a:r>
              <a:rPr lang="fr-FR" sz="2800" b="1" u="sng" dirty="0">
                <a:solidFill>
                  <a:srgbClr val="002060"/>
                </a:solidFill>
                <a:latin typeface="Times New Roman" pitchFamily="18" charset="0"/>
                <a:ea typeface="+mn-ea"/>
                <a:cs typeface="Times New Roman" pitchFamily="18" charset="0"/>
              </a:rPr>
              <a:t>Matériels et produits chimiques</a:t>
            </a:r>
          </a:p>
        </p:txBody>
      </p:sp>
      <p:sp>
        <p:nvSpPr>
          <p:cNvPr id="3" name="Espace réservé du contenu 2"/>
          <p:cNvSpPr>
            <a:spLocks noGrp="1"/>
          </p:cNvSpPr>
          <p:nvPr>
            <p:ph idx="1"/>
          </p:nvPr>
        </p:nvSpPr>
        <p:spPr>
          <a:xfrm>
            <a:off x="251520" y="1268760"/>
            <a:ext cx="8435280" cy="5328592"/>
          </a:xfrm>
        </p:spPr>
        <p:style>
          <a:lnRef idx="2">
            <a:schemeClr val="dk1"/>
          </a:lnRef>
          <a:fillRef idx="1">
            <a:schemeClr val="lt1"/>
          </a:fillRef>
          <a:effectRef idx="0">
            <a:schemeClr val="dk1"/>
          </a:effectRef>
          <a:fontRef idx="minor">
            <a:schemeClr val="dk1"/>
          </a:fontRef>
        </p:style>
        <p:txBody>
          <a:bodyPr>
            <a:normAutofit lnSpcReduction="10000"/>
          </a:bodyPr>
          <a:lstStyle/>
          <a:p>
            <a:pPr lvl="1">
              <a:buFont typeface="Wingdings" pitchFamily="2" charset="2"/>
              <a:buChar char="q"/>
              <a:defRPr/>
            </a:pPr>
            <a:r>
              <a:rPr lang="fr-FR" sz="3000" dirty="0">
                <a:solidFill>
                  <a:srgbClr val="002060"/>
                </a:solidFill>
                <a:latin typeface="Times New Roman" pitchFamily="18" charset="0"/>
                <a:cs typeface="Times New Roman" pitchFamily="18" charset="0"/>
              </a:rPr>
              <a:t> 5 Fioles de 50 </a:t>
            </a:r>
            <a:r>
              <a:rPr lang="fr-FR" sz="3000" dirty="0" err="1">
                <a:solidFill>
                  <a:srgbClr val="002060"/>
                </a:solidFill>
                <a:latin typeface="Times New Roman" pitchFamily="18" charset="0"/>
                <a:cs typeface="Times New Roman" pitchFamily="18" charset="0"/>
              </a:rPr>
              <a:t>mL</a:t>
            </a:r>
            <a:r>
              <a:rPr lang="fr-FR" sz="3000" dirty="0">
                <a:solidFill>
                  <a:srgbClr val="002060"/>
                </a:solidFill>
                <a:latin typeface="Times New Roman" pitchFamily="18" charset="0"/>
                <a:cs typeface="Times New Roman" pitchFamily="18" charset="0"/>
              </a:rPr>
              <a:t>.</a:t>
            </a:r>
          </a:p>
          <a:p>
            <a:pPr lvl="1">
              <a:buFont typeface="Wingdings" pitchFamily="2" charset="2"/>
              <a:buChar char="q"/>
              <a:defRPr/>
            </a:pPr>
            <a:r>
              <a:rPr lang="fr-FR" sz="3000" dirty="0">
                <a:solidFill>
                  <a:srgbClr val="002060"/>
                </a:solidFill>
                <a:latin typeface="Times New Roman" pitchFamily="18" charset="0"/>
                <a:cs typeface="Times New Roman" pitchFamily="18" charset="0"/>
              </a:rPr>
              <a:t> Béchers.</a:t>
            </a:r>
          </a:p>
          <a:p>
            <a:pPr lvl="1">
              <a:buFont typeface="Wingdings" pitchFamily="2" charset="2"/>
              <a:buChar char="q"/>
              <a:defRPr/>
            </a:pPr>
            <a:r>
              <a:rPr lang="fr-FR" sz="3000" dirty="0">
                <a:solidFill>
                  <a:srgbClr val="002060"/>
                </a:solidFill>
                <a:latin typeface="Times New Roman" pitchFamily="18" charset="0"/>
                <a:cs typeface="Times New Roman" pitchFamily="18" charset="0"/>
              </a:rPr>
              <a:t>  Pipette gradué de 10 </a:t>
            </a:r>
            <a:r>
              <a:rPr lang="fr-FR" sz="3000" dirty="0" err="1">
                <a:solidFill>
                  <a:srgbClr val="002060"/>
                </a:solidFill>
                <a:latin typeface="Times New Roman" pitchFamily="18" charset="0"/>
                <a:cs typeface="Times New Roman" pitchFamily="18" charset="0"/>
              </a:rPr>
              <a:t>mL</a:t>
            </a:r>
            <a:endParaRPr lang="fr-FR" sz="3000" dirty="0">
              <a:solidFill>
                <a:srgbClr val="002060"/>
              </a:solidFill>
              <a:latin typeface="Times New Roman" pitchFamily="18" charset="0"/>
              <a:cs typeface="Times New Roman" pitchFamily="18" charset="0"/>
            </a:endParaRPr>
          </a:p>
          <a:p>
            <a:pPr lvl="1">
              <a:buFont typeface="Wingdings" pitchFamily="2" charset="2"/>
              <a:buChar char="q"/>
              <a:defRPr/>
            </a:pPr>
            <a:r>
              <a:rPr lang="fr-FR" sz="3000" dirty="0">
                <a:solidFill>
                  <a:srgbClr val="002060"/>
                </a:solidFill>
                <a:latin typeface="Times New Roman" pitchFamily="18" charset="0"/>
                <a:cs typeface="Times New Roman" pitchFamily="18" charset="0"/>
              </a:rPr>
              <a:t>  </a:t>
            </a:r>
            <a:r>
              <a:rPr lang="fr-FR" sz="3000" dirty="0" err="1">
                <a:solidFill>
                  <a:srgbClr val="002060"/>
                </a:solidFill>
                <a:latin typeface="Times New Roman" pitchFamily="18" charset="0"/>
                <a:cs typeface="Times New Roman" pitchFamily="18" charset="0"/>
              </a:rPr>
              <a:t>Propipette</a:t>
            </a:r>
            <a:endParaRPr lang="fr-FR" sz="3000" dirty="0">
              <a:solidFill>
                <a:srgbClr val="002060"/>
              </a:solidFill>
              <a:latin typeface="Times New Roman" pitchFamily="18" charset="0"/>
              <a:cs typeface="Times New Roman" pitchFamily="18" charset="0"/>
            </a:endParaRPr>
          </a:p>
          <a:p>
            <a:pPr lvl="1">
              <a:buFont typeface="Wingdings" pitchFamily="2" charset="2"/>
              <a:buChar char="q"/>
              <a:defRPr/>
            </a:pPr>
            <a:r>
              <a:rPr lang="fr-FR" sz="3000" dirty="0">
                <a:solidFill>
                  <a:srgbClr val="002060"/>
                </a:solidFill>
                <a:latin typeface="Times New Roman" pitchFamily="18" charset="0"/>
                <a:cs typeface="Times New Roman" pitchFamily="18" charset="0"/>
              </a:rPr>
              <a:t>  Spatule</a:t>
            </a:r>
          </a:p>
          <a:p>
            <a:pPr lvl="1">
              <a:buFont typeface="Wingdings" pitchFamily="2" charset="2"/>
              <a:buChar char="q"/>
              <a:defRPr/>
            </a:pPr>
            <a:r>
              <a:rPr lang="fr-FR" sz="3000" dirty="0">
                <a:solidFill>
                  <a:srgbClr val="002060"/>
                </a:solidFill>
                <a:latin typeface="Times New Roman" pitchFamily="18" charset="0"/>
                <a:cs typeface="Times New Roman" pitchFamily="18" charset="0"/>
              </a:rPr>
              <a:t>  Entonnoir</a:t>
            </a:r>
          </a:p>
          <a:p>
            <a:pPr lvl="1">
              <a:buFont typeface="Wingdings" pitchFamily="2" charset="2"/>
              <a:buChar char="q"/>
              <a:defRPr/>
            </a:pPr>
            <a:r>
              <a:rPr lang="fr-FR" sz="3000" dirty="0">
                <a:solidFill>
                  <a:srgbClr val="002060"/>
                </a:solidFill>
                <a:latin typeface="Times New Roman" pitchFamily="18" charset="0"/>
                <a:cs typeface="Times New Roman" pitchFamily="18" charset="0"/>
              </a:rPr>
              <a:t>  Pissette de l’eau distillé</a:t>
            </a:r>
          </a:p>
          <a:p>
            <a:pPr lvl="1">
              <a:buFont typeface="Wingdings" pitchFamily="2" charset="2"/>
              <a:buChar char="q"/>
              <a:defRPr/>
            </a:pPr>
            <a:r>
              <a:rPr lang="fr-FR" sz="3000" dirty="0">
                <a:solidFill>
                  <a:srgbClr val="002060"/>
                </a:solidFill>
                <a:latin typeface="Times New Roman" pitchFamily="18" charset="0"/>
                <a:cs typeface="Times New Roman" pitchFamily="18" charset="0"/>
              </a:rPr>
              <a:t>  Balance</a:t>
            </a:r>
          </a:p>
          <a:p>
            <a:pPr lvl="1">
              <a:buFont typeface="Wingdings" pitchFamily="2" charset="2"/>
              <a:buChar char="q"/>
              <a:defRPr/>
            </a:pPr>
            <a:r>
              <a:rPr lang="fr-FR" sz="3000" dirty="0">
                <a:solidFill>
                  <a:srgbClr val="002060"/>
                </a:solidFill>
                <a:latin typeface="Times New Roman" pitchFamily="18" charset="0"/>
                <a:cs typeface="Times New Roman" pitchFamily="18" charset="0"/>
              </a:rPr>
              <a:t>  Agitateur magnétique.</a:t>
            </a:r>
          </a:p>
          <a:p>
            <a:pPr lvl="1">
              <a:buFont typeface="Wingdings" pitchFamily="2" charset="2"/>
              <a:buChar char="q"/>
              <a:defRPr/>
            </a:pPr>
            <a:r>
              <a:rPr lang="fr-FR" sz="3000" dirty="0">
                <a:solidFill>
                  <a:srgbClr val="002060"/>
                </a:solidFill>
                <a:latin typeface="Times New Roman" pitchFamily="18" charset="0"/>
                <a:cs typeface="Times New Roman" pitchFamily="18" charset="0"/>
              </a:rPr>
              <a:t>  Spectromètre.</a:t>
            </a:r>
          </a:p>
          <a:p>
            <a:pPr lvl="1">
              <a:buFont typeface="Wingdings" pitchFamily="2" charset="2"/>
              <a:buChar char="q"/>
              <a:defRPr/>
            </a:pPr>
            <a:r>
              <a:rPr lang="fr-FR" sz="3000" dirty="0">
                <a:solidFill>
                  <a:srgbClr val="002060"/>
                </a:solidFill>
                <a:latin typeface="Times New Roman" pitchFamily="18" charset="0"/>
                <a:cs typeface="Times New Roman" pitchFamily="18" charset="0"/>
              </a:rPr>
              <a:t>  Flacon du </a:t>
            </a:r>
            <a:r>
              <a:rPr lang="fr-FR" sz="3000" dirty="0" err="1">
                <a:solidFill>
                  <a:srgbClr val="002060"/>
                </a:solidFill>
                <a:latin typeface="Times New Roman" pitchFamily="18" charset="0"/>
                <a:cs typeface="Times New Roman" pitchFamily="18" charset="0"/>
              </a:rPr>
              <a:t>diiode</a:t>
            </a:r>
            <a:r>
              <a:rPr lang="fr-FR" sz="3000" dirty="0">
                <a:solidFill>
                  <a:srgbClr val="002060"/>
                </a:solidFill>
                <a:latin typeface="Times New Roman" pitchFamily="18" charset="0"/>
                <a:cs typeface="Times New Roman" pitchFamily="18" charset="0"/>
              </a:rPr>
              <a:t> I</a:t>
            </a:r>
            <a:r>
              <a:rPr lang="fr-FR" sz="3000" baseline="-25000" dirty="0">
                <a:solidFill>
                  <a:srgbClr val="002060"/>
                </a:solidFill>
                <a:latin typeface="Times New Roman" pitchFamily="18" charset="0"/>
                <a:cs typeface="Times New Roman" pitchFamily="18" charset="0"/>
              </a:rPr>
              <a:t>2</a:t>
            </a:r>
            <a:r>
              <a:rPr lang="fr-FR" sz="3000" dirty="0">
                <a:solidFill>
                  <a:srgbClr val="002060"/>
                </a:solidFill>
                <a:latin typeface="Times New Roman" pitchFamily="18" charset="0"/>
                <a:cs typeface="Times New Roman" pitchFamily="18" charset="0"/>
              </a:rPr>
              <a:t> solide</a:t>
            </a:r>
          </a:p>
          <a:p>
            <a:endParaRPr lang="fr-FR" dirty="0"/>
          </a:p>
        </p:txBody>
      </p:sp>
      <p:pic>
        <p:nvPicPr>
          <p:cNvPr id="5" name="Image 4" descr="5 Fioles de 100 mL.jpg"/>
          <p:cNvPicPr>
            <a:picLocks noChangeAspect="1"/>
          </p:cNvPicPr>
          <p:nvPr/>
        </p:nvPicPr>
        <p:blipFill>
          <a:blip cstate="print"/>
          <a:stretch>
            <a:fillRect/>
          </a:stretch>
        </p:blipFill>
        <p:spPr>
          <a:xfrm>
            <a:off x="5357818" y="785794"/>
            <a:ext cx="3000396" cy="3000396"/>
          </a:xfrm>
          <a:prstGeom prst="rect">
            <a:avLst/>
          </a:prstGeom>
        </p:spPr>
      </p:pic>
      <p:pic>
        <p:nvPicPr>
          <p:cNvPr id="6" name="Image 5" descr="becher.jpg"/>
          <p:cNvPicPr>
            <a:picLocks noChangeAspect="1"/>
          </p:cNvPicPr>
          <p:nvPr/>
        </p:nvPicPr>
        <p:blipFill>
          <a:blip cstate="print"/>
          <a:stretch>
            <a:fillRect/>
          </a:stretch>
        </p:blipFill>
        <p:spPr>
          <a:xfrm>
            <a:off x="5072066" y="785794"/>
            <a:ext cx="3540120" cy="3786214"/>
          </a:xfrm>
          <a:prstGeom prst="rect">
            <a:avLst/>
          </a:prstGeom>
        </p:spPr>
      </p:pic>
      <p:pic>
        <p:nvPicPr>
          <p:cNvPr id="7" name="Image 6" descr="Pipette gradué de 10 mL.jpg"/>
          <p:cNvPicPr>
            <a:picLocks noChangeAspect="1"/>
          </p:cNvPicPr>
          <p:nvPr/>
        </p:nvPicPr>
        <p:blipFill>
          <a:blip cstate="print"/>
          <a:stretch>
            <a:fillRect/>
          </a:stretch>
        </p:blipFill>
        <p:spPr>
          <a:xfrm>
            <a:off x="4857752" y="785794"/>
            <a:ext cx="3786214" cy="3589020"/>
          </a:xfrm>
          <a:prstGeom prst="rect">
            <a:avLst/>
          </a:prstGeom>
        </p:spPr>
      </p:pic>
      <p:pic>
        <p:nvPicPr>
          <p:cNvPr id="8" name="Image 7" descr="propipettes2.jpg"/>
          <p:cNvPicPr>
            <a:picLocks noChangeAspect="1"/>
          </p:cNvPicPr>
          <p:nvPr/>
        </p:nvPicPr>
        <p:blipFill>
          <a:blip cstate="print"/>
          <a:stretch>
            <a:fillRect/>
          </a:stretch>
        </p:blipFill>
        <p:spPr>
          <a:xfrm>
            <a:off x="4857752" y="785794"/>
            <a:ext cx="3786214" cy="3643338"/>
          </a:xfrm>
          <a:prstGeom prst="rect">
            <a:avLst/>
          </a:prstGeom>
        </p:spPr>
      </p:pic>
      <p:pic>
        <p:nvPicPr>
          <p:cNvPr id="9" name="Image 8" descr="Spatule.jpg"/>
          <p:cNvPicPr>
            <a:picLocks noChangeAspect="1"/>
          </p:cNvPicPr>
          <p:nvPr/>
        </p:nvPicPr>
        <p:blipFill>
          <a:blip r:embed="rId2" cstate="print"/>
          <a:stretch>
            <a:fillRect/>
          </a:stretch>
        </p:blipFill>
        <p:spPr>
          <a:xfrm>
            <a:off x="4857752" y="857232"/>
            <a:ext cx="3857652" cy="2640290"/>
          </a:xfrm>
          <a:prstGeom prst="rect">
            <a:avLst/>
          </a:prstGeom>
        </p:spPr>
      </p:pic>
      <p:pic>
        <p:nvPicPr>
          <p:cNvPr id="10" name="Image 9" descr="Entonnoir.jpg"/>
          <p:cNvPicPr>
            <a:picLocks noChangeAspect="1"/>
          </p:cNvPicPr>
          <p:nvPr/>
        </p:nvPicPr>
        <p:blipFill>
          <a:blip cstate="print"/>
          <a:stretch>
            <a:fillRect/>
          </a:stretch>
        </p:blipFill>
        <p:spPr>
          <a:xfrm>
            <a:off x="5286380" y="857232"/>
            <a:ext cx="3000396" cy="3643338"/>
          </a:xfrm>
          <a:prstGeom prst="rect">
            <a:avLst/>
          </a:prstGeom>
        </p:spPr>
      </p:pic>
      <p:pic>
        <p:nvPicPr>
          <p:cNvPr id="11" name="Image 10" descr="Pissette de l’eau distillé.jpg"/>
          <p:cNvPicPr>
            <a:picLocks noChangeAspect="1"/>
          </p:cNvPicPr>
          <p:nvPr/>
        </p:nvPicPr>
        <p:blipFill>
          <a:blip cstate="print"/>
          <a:stretch>
            <a:fillRect/>
          </a:stretch>
        </p:blipFill>
        <p:spPr>
          <a:xfrm>
            <a:off x="5072066" y="857232"/>
            <a:ext cx="3500462" cy="3714776"/>
          </a:xfrm>
          <a:prstGeom prst="rect">
            <a:avLst/>
          </a:prstGeom>
        </p:spPr>
      </p:pic>
      <p:pic>
        <p:nvPicPr>
          <p:cNvPr id="12" name="Picture 2" descr="http://www.mafindustrie.com/IMG/rubon703.jpg?1392320662"/>
          <p:cNvPicPr>
            <a:picLocks noChangeAspect="1" noChangeArrowheads="1"/>
          </p:cNvPicPr>
          <p:nvPr/>
        </p:nvPicPr>
        <p:blipFill>
          <a:blip cstate="print"/>
          <a:srcRect/>
          <a:stretch>
            <a:fillRect/>
          </a:stretch>
        </p:blipFill>
        <p:spPr bwMode="auto">
          <a:xfrm>
            <a:off x="5357818" y="857232"/>
            <a:ext cx="3000396" cy="3500462"/>
          </a:xfrm>
          <a:prstGeom prst="rect">
            <a:avLst/>
          </a:prstGeom>
          <a:ln>
            <a:noFill/>
          </a:ln>
          <a:effectLst>
            <a:outerShdw blurRad="292100" dist="139700" dir="2700000" algn="tl" rotWithShape="0">
              <a:srgbClr val="333333">
                <a:alpha val="65000"/>
              </a:srgbClr>
            </a:outerShdw>
          </a:effectLst>
        </p:spPr>
      </p:pic>
      <p:pic>
        <p:nvPicPr>
          <p:cNvPr id="13" name="Image 12" descr="agitateur_magnetique.jpg"/>
          <p:cNvPicPr>
            <a:picLocks noChangeAspect="1"/>
          </p:cNvPicPr>
          <p:nvPr/>
        </p:nvPicPr>
        <p:blipFill>
          <a:blip cstate="print"/>
          <a:stretch>
            <a:fillRect/>
          </a:stretch>
        </p:blipFill>
        <p:spPr>
          <a:xfrm>
            <a:off x="4857752" y="857232"/>
            <a:ext cx="3786214" cy="3143272"/>
          </a:xfrm>
          <a:prstGeom prst="rect">
            <a:avLst/>
          </a:prstGeom>
        </p:spPr>
      </p:pic>
      <p:pic>
        <p:nvPicPr>
          <p:cNvPr id="15" name="Espace réservé du contenu 4" descr="imagesCAHBEY5Y.jpg"/>
          <p:cNvPicPr>
            <a:picLocks noChangeAspect="1"/>
          </p:cNvPicPr>
          <p:nvPr/>
        </p:nvPicPr>
        <p:blipFill>
          <a:blip cstate="print"/>
          <a:stretch>
            <a:fillRect/>
          </a:stretch>
        </p:blipFill>
        <p:spPr>
          <a:xfrm>
            <a:off x="4929190" y="857232"/>
            <a:ext cx="3643338" cy="3286148"/>
          </a:xfrm>
          <a:prstGeom prst="rect">
            <a:avLst/>
          </a:prstGeom>
          <a:ln>
            <a:noFill/>
          </a:ln>
          <a:effectLst>
            <a:outerShdw blurRad="292100" dist="139700" dir="2700000" algn="tl" rotWithShape="0">
              <a:srgbClr val="333333">
                <a:alpha val="65000"/>
              </a:srgbClr>
            </a:outerShdw>
          </a:effectLst>
        </p:spPr>
      </p:pic>
      <p:pic>
        <p:nvPicPr>
          <p:cNvPr id="16" name="Image 15" descr="Flacon.jpg"/>
          <p:cNvPicPr>
            <a:picLocks noChangeAspect="1"/>
          </p:cNvPicPr>
          <p:nvPr/>
        </p:nvPicPr>
        <p:blipFill>
          <a:blip cstate="print"/>
          <a:stretch>
            <a:fillRect/>
          </a:stretch>
        </p:blipFill>
        <p:spPr>
          <a:xfrm>
            <a:off x="5643570" y="857232"/>
            <a:ext cx="2643206" cy="32147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par>
                                <p:cTn id="12" presetID="5" presetClass="entr" presetSubtype="1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childTnLst>
                          </p:cTn>
                        </p:par>
                        <p:par>
                          <p:cTn id="15" fill="hold">
                            <p:stCondLst>
                              <p:cond delay="1000"/>
                            </p:stCondLst>
                            <p:childTnLst>
                              <p:par>
                                <p:cTn id="16" presetID="2" presetClass="exit" presetSubtype="4" fill="hold" nodeType="afterEffect">
                                  <p:stCondLst>
                                    <p:cond delay="0"/>
                                  </p:stCondLst>
                                  <p:childTnLst>
                                    <p:anim calcmode="lin" valueType="num">
                                      <p:cBhvr additive="base">
                                        <p:cTn id="17" dur="3000"/>
                                        <p:tgtEl>
                                          <p:spTgt spid="5"/>
                                        </p:tgtEl>
                                        <p:attrNameLst>
                                          <p:attrName>ppt_x</p:attrName>
                                        </p:attrNameLst>
                                      </p:cBhvr>
                                      <p:tavLst>
                                        <p:tav tm="0">
                                          <p:val>
                                            <p:strVal val="ppt_x"/>
                                          </p:val>
                                        </p:tav>
                                        <p:tav tm="100000">
                                          <p:val>
                                            <p:strVal val="ppt_x"/>
                                          </p:val>
                                        </p:tav>
                                      </p:tavLst>
                                    </p:anim>
                                    <p:anim calcmode="lin" valueType="num">
                                      <p:cBhvr additive="base">
                                        <p:cTn id="18" dur="3000"/>
                                        <p:tgtEl>
                                          <p:spTgt spid="5"/>
                                        </p:tgtEl>
                                        <p:attrNameLst>
                                          <p:attrName>ppt_y</p:attrName>
                                        </p:attrNameLst>
                                      </p:cBhvr>
                                      <p:tavLst>
                                        <p:tav tm="0">
                                          <p:val>
                                            <p:strVal val="ppt_y"/>
                                          </p:val>
                                        </p:tav>
                                        <p:tav tm="100000">
                                          <p:val>
                                            <p:strVal val="1+ppt_h/2"/>
                                          </p:val>
                                        </p:tav>
                                      </p:tavLst>
                                    </p:anim>
                                    <p:set>
                                      <p:cBhvr>
                                        <p:cTn id="19" dur="1" fill="hold">
                                          <p:stCondLst>
                                            <p:cond delay="2999"/>
                                          </p:stCondLst>
                                        </p:cTn>
                                        <p:tgtEl>
                                          <p:spTgt spid="5"/>
                                        </p:tgtEl>
                                        <p:attrNameLst>
                                          <p:attrName>style.visibility</p:attrName>
                                        </p:attrNameLst>
                                      </p:cBhvr>
                                      <p:to>
                                        <p:strVal val="hidden"/>
                                      </p:to>
                                    </p:set>
                                  </p:childTnLst>
                                </p:cTn>
                              </p:par>
                            </p:childTnLst>
                          </p:cTn>
                        </p:par>
                        <p:par>
                          <p:cTn id="20" fill="hold">
                            <p:stCondLst>
                              <p:cond delay="4000"/>
                            </p:stCondLst>
                            <p:childTnLst>
                              <p:par>
                                <p:cTn id="21" presetID="2" presetClass="entr" presetSubtype="4"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5" presetClass="entr" presetSubtype="1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par>
                          <p:cTn id="28" fill="hold">
                            <p:stCondLst>
                              <p:cond delay="5000"/>
                            </p:stCondLst>
                            <p:childTnLst>
                              <p:par>
                                <p:cTn id="29" presetID="2" presetClass="exit" presetSubtype="4" fill="hold" nodeType="afterEffect">
                                  <p:stCondLst>
                                    <p:cond delay="0"/>
                                  </p:stCondLst>
                                  <p:childTnLst>
                                    <p:anim calcmode="lin" valueType="num">
                                      <p:cBhvr additive="base">
                                        <p:cTn id="30" dur="3000"/>
                                        <p:tgtEl>
                                          <p:spTgt spid="6"/>
                                        </p:tgtEl>
                                        <p:attrNameLst>
                                          <p:attrName>ppt_x</p:attrName>
                                        </p:attrNameLst>
                                      </p:cBhvr>
                                      <p:tavLst>
                                        <p:tav tm="0">
                                          <p:val>
                                            <p:strVal val="ppt_x"/>
                                          </p:val>
                                        </p:tav>
                                        <p:tav tm="100000">
                                          <p:val>
                                            <p:strVal val="ppt_x"/>
                                          </p:val>
                                        </p:tav>
                                      </p:tavLst>
                                    </p:anim>
                                    <p:anim calcmode="lin" valueType="num">
                                      <p:cBhvr additive="base">
                                        <p:cTn id="31" dur="3000"/>
                                        <p:tgtEl>
                                          <p:spTgt spid="6"/>
                                        </p:tgtEl>
                                        <p:attrNameLst>
                                          <p:attrName>ppt_y</p:attrName>
                                        </p:attrNameLst>
                                      </p:cBhvr>
                                      <p:tavLst>
                                        <p:tav tm="0">
                                          <p:val>
                                            <p:strVal val="ppt_y"/>
                                          </p:val>
                                        </p:tav>
                                        <p:tav tm="100000">
                                          <p:val>
                                            <p:strVal val="1+ppt_h/2"/>
                                          </p:val>
                                        </p:tav>
                                      </p:tavLst>
                                    </p:anim>
                                    <p:set>
                                      <p:cBhvr>
                                        <p:cTn id="32" dur="1" fill="hold">
                                          <p:stCondLst>
                                            <p:cond delay="2999"/>
                                          </p:stCondLst>
                                        </p:cTn>
                                        <p:tgtEl>
                                          <p:spTgt spid="6"/>
                                        </p:tgtEl>
                                        <p:attrNameLst>
                                          <p:attrName>style.visibility</p:attrName>
                                        </p:attrNameLst>
                                      </p:cBhvr>
                                      <p:to>
                                        <p:strVal val="hidden"/>
                                      </p:to>
                                    </p:set>
                                  </p:childTnLst>
                                </p:cTn>
                              </p:par>
                            </p:childTnLst>
                          </p:cTn>
                        </p:par>
                        <p:par>
                          <p:cTn id="33" fill="hold">
                            <p:stCondLst>
                              <p:cond delay="8000"/>
                            </p:stCondLst>
                            <p:childTnLst>
                              <p:par>
                                <p:cTn id="34" presetID="2" presetClass="entr" presetSubtype="4" fill="hold" nodeType="after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additive="base">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38" presetID="5" presetClass="entr" presetSubtype="1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checkerboard(across)">
                                      <p:cBhvr>
                                        <p:cTn id="40" dur="500"/>
                                        <p:tgtEl>
                                          <p:spTgt spid="7"/>
                                        </p:tgtEl>
                                      </p:cBhvr>
                                    </p:animEffect>
                                  </p:childTnLst>
                                </p:cTn>
                              </p:par>
                            </p:childTnLst>
                          </p:cTn>
                        </p:par>
                        <p:par>
                          <p:cTn id="41" fill="hold">
                            <p:stCondLst>
                              <p:cond delay="9000"/>
                            </p:stCondLst>
                            <p:childTnLst>
                              <p:par>
                                <p:cTn id="42" presetID="2" presetClass="exit" presetSubtype="4" fill="hold" nodeType="afterEffect">
                                  <p:stCondLst>
                                    <p:cond delay="0"/>
                                  </p:stCondLst>
                                  <p:childTnLst>
                                    <p:anim calcmode="lin" valueType="num">
                                      <p:cBhvr additive="base">
                                        <p:cTn id="43" dur="3000"/>
                                        <p:tgtEl>
                                          <p:spTgt spid="7"/>
                                        </p:tgtEl>
                                        <p:attrNameLst>
                                          <p:attrName>ppt_x</p:attrName>
                                        </p:attrNameLst>
                                      </p:cBhvr>
                                      <p:tavLst>
                                        <p:tav tm="0">
                                          <p:val>
                                            <p:strVal val="ppt_x"/>
                                          </p:val>
                                        </p:tav>
                                        <p:tav tm="100000">
                                          <p:val>
                                            <p:strVal val="ppt_x"/>
                                          </p:val>
                                        </p:tav>
                                      </p:tavLst>
                                    </p:anim>
                                    <p:anim calcmode="lin" valueType="num">
                                      <p:cBhvr additive="base">
                                        <p:cTn id="44" dur="3000"/>
                                        <p:tgtEl>
                                          <p:spTgt spid="7"/>
                                        </p:tgtEl>
                                        <p:attrNameLst>
                                          <p:attrName>ppt_y</p:attrName>
                                        </p:attrNameLst>
                                      </p:cBhvr>
                                      <p:tavLst>
                                        <p:tav tm="0">
                                          <p:val>
                                            <p:strVal val="ppt_y"/>
                                          </p:val>
                                        </p:tav>
                                        <p:tav tm="100000">
                                          <p:val>
                                            <p:strVal val="1+ppt_h/2"/>
                                          </p:val>
                                        </p:tav>
                                      </p:tavLst>
                                    </p:anim>
                                    <p:set>
                                      <p:cBhvr>
                                        <p:cTn id="45" dur="1" fill="hold">
                                          <p:stCondLst>
                                            <p:cond delay="2999"/>
                                          </p:stCondLst>
                                        </p:cTn>
                                        <p:tgtEl>
                                          <p:spTgt spid="7"/>
                                        </p:tgtEl>
                                        <p:attrNameLst>
                                          <p:attrName>style.visibility</p:attrName>
                                        </p:attrNameLst>
                                      </p:cBhvr>
                                      <p:to>
                                        <p:strVal val="hidden"/>
                                      </p:to>
                                    </p:set>
                                  </p:childTnLst>
                                </p:cTn>
                              </p:par>
                            </p:childTnLst>
                          </p:cTn>
                        </p:par>
                        <p:par>
                          <p:cTn id="46" fill="hold">
                            <p:stCondLst>
                              <p:cond delay="12000"/>
                            </p:stCondLst>
                            <p:childTnLst>
                              <p:par>
                                <p:cTn id="47" presetID="2" presetClass="entr" presetSubtype="4" fill="hold" nodeType="after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51" presetID="5" presetClass="entr" presetSubtype="1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checkerboard(across)">
                                      <p:cBhvr>
                                        <p:cTn id="53" dur="500"/>
                                        <p:tgtEl>
                                          <p:spTgt spid="8"/>
                                        </p:tgtEl>
                                      </p:cBhvr>
                                    </p:animEffect>
                                  </p:childTnLst>
                                </p:cTn>
                              </p:par>
                            </p:childTnLst>
                          </p:cTn>
                        </p:par>
                        <p:par>
                          <p:cTn id="54" fill="hold">
                            <p:stCondLst>
                              <p:cond delay="13000"/>
                            </p:stCondLst>
                            <p:childTnLst>
                              <p:par>
                                <p:cTn id="55" presetID="2" presetClass="exit" presetSubtype="4" fill="hold" nodeType="afterEffect">
                                  <p:stCondLst>
                                    <p:cond delay="0"/>
                                  </p:stCondLst>
                                  <p:childTnLst>
                                    <p:anim calcmode="lin" valueType="num">
                                      <p:cBhvr additive="base">
                                        <p:cTn id="56" dur="3000"/>
                                        <p:tgtEl>
                                          <p:spTgt spid="8"/>
                                        </p:tgtEl>
                                        <p:attrNameLst>
                                          <p:attrName>ppt_x</p:attrName>
                                        </p:attrNameLst>
                                      </p:cBhvr>
                                      <p:tavLst>
                                        <p:tav tm="0">
                                          <p:val>
                                            <p:strVal val="ppt_x"/>
                                          </p:val>
                                        </p:tav>
                                        <p:tav tm="100000">
                                          <p:val>
                                            <p:strVal val="ppt_x"/>
                                          </p:val>
                                        </p:tav>
                                      </p:tavLst>
                                    </p:anim>
                                    <p:anim calcmode="lin" valueType="num">
                                      <p:cBhvr additive="base">
                                        <p:cTn id="57" dur="3000"/>
                                        <p:tgtEl>
                                          <p:spTgt spid="8"/>
                                        </p:tgtEl>
                                        <p:attrNameLst>
                                          <p:attrName>ppt_y</p:attrName>
                                        </p:attrNameLst>
                                      </p:cBhvr>
                                      <p:tavLst>
                                        <p:tav tm="0">
                                          <p:val>
                                            <p:strVal val="ppt_y"/>
                                          </p:val>
                                        </p:tav>
                                        <p:tav tm="100000">
                                          <p:val>
                                            <p:strVal val="1+ppt_h/2"/>
                                          </p:val>
                                        </p:tav>
                                      </p:tavLst>
                                    </p:anim>
                                    <p:set>
                                      <p:cBhvr>
                                        <p:cTn id="58" dur="1" fill="hold">
                                          <p:stCondLst>
                                            <p:cond delay="2999"/>
                                          </p:stCondLst>
                                        </p:cTn>
                                        <p:tgtEl>
                                          <p:spTgt spid="8"/>
                                        </p:tgtEl>
                                        <p:attrNameLst>
                                          <p:attrName>style.visibility</p:attrName>
                                        </p:attrNameLst>
                                      </p:cBhvr>
                                      <p:to>
                                        <p:strVal val="hidden"/>
                                      </p:to>
                                    </p:set>
                                  </p:childTnLst>
                                </p:cTn>
                              </p:par>
                            </p:childTnLst>
                          </p:cTn>
                        </p:par>
                        <p:par>
                          <p:cTn id="59" fill="hold">
                            <p:stCondLst>
                              <p:cond delay="16000"/>
                            </p:stCondLst>
                            <p:childTnLst>
                              <p:par>
                                <p:cTn id="60" presetID="2" presetClass="entr" presetSubtype="4" fill="hold" nodeType="after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additive="base">
                                        <p:cTn id="6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3"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64" presetID="5" presetClass="entr" presetSubtype="10" fill="hold"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checkerboard(across)">
                                      <p:cBhvr>
                                        <p:cTn id="66" dur="500"/>
                                        <p:tgtEl>
                                          <p:spTgt spid="9"/>
                                        </p:tgtEl>
                                      </p:cBhvr>
                                    </p:animEffect>
                                  </p:childTnLst>
                                </p:cTn>
                              </p:par>
                            </p:childTnLst>
                          </p:cTn>
                        </p:par>
                        <p:par>
                          <p:cTn id="67" fill="hold">
                            <p:stCondLst>
                              <p:cond delay="17000"/>
                            </p:stCondLst>
                            <p:childTnLst>
                              <p:par>
                                <p:cTn id="68" presetID="2" presetClass="exit" presetSubtype="4" fill="hold" nodeType="afterEffect">
                                  <p:stCondLst>
                                    <p:cond delay="0"/>
                                  </p:stCondLst>
                                  <p:childTnLst>
                                    <p:anim calcmode="lin" valueType="num">
                                      <p:cBhvr additive="base">
                                        <p:cTn id="69" dur="3000"/>
                                        <p:tgtEl>
                                          <p:spTgt spid="9"/>
                                        </p:tgtEl>
                                        <p:attrNameLst>
                                          <p:attrName>ppt_x</p:attrName>
                                        </p:attrNameLst>
                                      </p:cBhvr>
                                      <p:tavLst>
                                        <p:tav tm="0">
                                          <p:val>
                                            <p:strVal val="ppt_x"/>
                                          </p:val>
                                        </p:tav>
                                        <p:tav tm="100000">
                                          <p:val>
                                            <p:strVal val="ppt_x"/>
                                          </p:val>
                                        </p:tav>
                                      </p:tavLst>
                                    </p:anim>
                                    <p:anim calcmode="lin" valueType="num">
                                      <p:cBhvr additive="base">
                                        <p:cTn id="70" dur="3000"/>
                                        <p:tgtEl>
                                          <p:spTgt spid="9"/>
                                        </p:tgtEl>
                                        <p:attrNameLst>
                                          <p:attrName>ppt_y</p:attrName>
                                        </p:attrNameLst>
                                      </p:cBhvr>
                                      <p:tavLst>
                                        <p:tav tm="0">
                                          <p:val>
                                            <p:strVal val="ppt_y"/>
                                          </p:val>
                                        </p:tav>
                                        <p:tav tm="100000">
                                          <p:val>
                                            <p:strVal val="1+ppt_h/2"/>
                                          </p:val>
                                        </p:tav>
                                      </p:tavLst>
                                    </p:anim>
                                    <p:set>
                                      <p:cBhvr>
                                        <p:cTn id="71" dur="1" fill="hold">
                                          <p:stCondLst>
                                            <p:cond delay="2999"/>
                                          </p:stCondLst>
                                        </p:cTn>
                                        <p:tgtEl>
                                          <p:spTgt spid="9"/>
                                        </p:tgtEl>
                                        <p:attrNameLst>
                                          <p:attrName>style.visibility</p:attrName>
                                        </p:attrNameLst>
                                      </p:cBhvr>
                                      <p:to>
                                        <p:strVal val="hidden"/>
                                      </p:to>
                                    </p:set>
                                  </p:childTnLst>
                                </p:cTn>
                              </p:par>
                            </p:childTnLst>
                          </p:cTn>
                        </p:par>
                        <p:par>
                          <p:cTn id="72" fill="hold">
                            <p:stCondLst>
                              <p:cond delay="20000"/>
                            </p:stCondLst>
                            <p:childTnLst>
                              <p:par>
                                <p:cTn id="73" presetID="2" presetClass="entr" presetSubtype="4" fill="hold" nodeType="after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 calcmode="lin" valueType="num">
                                      <p:cBhvr additive="base">
                                        <p:cTn id="7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6"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77" presetID="5" presetClass="entr" presetSubtype="10" fill="hold" nodeType="with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checkerboard(across)">
                                      <p:cBhvr>
                                        <p:cTn id="79" dur="500"/>
                                        <p:tgtEl>
                                          <p:spTgt spid="10"/>
                                        </p:tgtEl>
                                      </p:cBhvr>
                                    </p:animEffect>
                                  </p:childTnLst>
                                </p:cTn>
                              </p:par>
                            </p:childTnLst>
                          </p:cTn>
                        </p:par>
                        <p:par>
                          <p:cTn id="80" fill="hold">
                            <p:stCondLst>
                              <p:cond delay="21000"/>
                            </p:stCondLst>
                            <p:childTnLst>
                              <p:par>
                                <p:cTn id="81" presetID="2" presetClass="exit" presetSubtype="4" fill="hold" nodeType="afterEffect">
                                  <p:stCondLst>
                                    <p:cond delay="0"/>
                                  </p:stCondLst>
                                  <p:childTnLst>
                                    <p:anim calcmode="lin" valueType="num">
                                      <p:cBhvr additive="base">
                                        <p:cTn id="82" dur="3000"/>
                                        <p:tgtEl>
                                          <p:spTgt spid="10"/>
                                        </p:tgtEl>
                                        <p:attrNameLst>
                                          <p:attrName>ppt_x</p:attrName>
                                        </p:attrNameLst>
                                      </p:cBhvr>
                                      <p:tavLst>
                                        <p:tav tm="0">
                                          <p:val>
                                            <p:strVal val="ppt_x"/>
                                          </p:val>
                                        </p:tav>
                                        <p:tav tm="100000">
                                          <p:val>
                                            <p:strVal val="ppt_x"/>
                                          </p:val>
                                        </p:tav>
                                      </p:tavLst>
                                    </p:anim>
                                    <p:anim calcmode="lin" valueType="num">
                                      <p:cBhvr additive="base">
                                        <p:cTn id="83" dur="3000"/>
                                        <p:tgtEl>
                                          <p:spTgt spid="10"/>
                                        </p:tgtEl>
                                        <p:attrNameLst>
                                          <p:attrName>ppt_y</p:attrName>
                                        </p:attrNameLst>
                                      </p:cBhvr>
                                      <p:tavLst>
                                        <p:tav tm="0">
                                          <p:val>
                                            <p:strVal val="ppt_y"/>
                                          </p:val>
                                        </p:tav>
                                        <p:tav tm="100000">
                                          <p:val>
                                            <p:strVal val="1+ppt_h/2"/>
                                          </p:val>
                                        </p:tav>
                                      </p:tavLst>
                                    </p:anim>
                                    <p:set>
                                      <p:cBhvr>
                                        <p:cTn id="84" dur="1" fill="hold">
                                          <p:stCondLst>
                                            <p:cond delay="2999"/>
                                          </p:stCondLst>
                                        </p:cTn>
                                        <p:tgtEl>
                                          <p:spTgt spid="10"/>
                                        </p:tgtEl>
                                        <p:attrNameLst>
                                          <p:attrName>style.visibility</p:attrName>
                                        </p:attrNameLst>
                                      </p:cBhvr>
                                      <p:to>
                                        <p:strVal val="hidden"/>
                                      </p:to>
                                    </p:set>
                                  </p:childTnLst>
                                </p:cTn>
                              </p:par>
                            </p:childTnLst>
                          </p:cTn>
                        </p:par>
                        <p:par>
                          <p:cTn id="85" fill="hold">
                            <p:stCondLst>
                              <p:cond delay="24000"/>
                            </p:stCondLst>
                            <p:childTnLst>
                              <p:par>
                                <p:cTn id="86" presetID="2" presetClass="entr" presetSubtype="4" fill="hold" nodeType="afterEffect">
                                  <p:stCondLst>
                                    <p:cond delay="0"/>
                                  </p:stCondLst>
                                  <p:childTnLst>
                                    <p:set>
                                      <p:cBhvr>
                                        <p:cTn id="87" dur="1" fill="hold">
                                          <p:stCondLst>
                                            <p:cond delay="0"/>
                                          </p:stCondLst>
                                        </p:cTn>
                                        <p:tgtEl>
                                          <p:spTgt spid="3">
                                            <p:txEl>
                                              <p:pRg st="6" end="6"/>
                                            </p:txEl>
                                          </p:spTgt>
                                        </p:tgtEl>
                                        <p:attrNameLst>
                                          <p:attrName>style.visibility</p:attrName>
                                        </p:attrNameLst>
                                      </p:cBhvr>
                                      <p:to>
                                        <p:strVal val="visible"/>
                                      </p:to>
                                    </p:set>
                                    <p:anim calcmode="lin" valueType="num">
                                      <p:cBhvr additive="base">
                                        <p:cTn id="8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9" dur="1000" fill="hold"/>
                                        <p:tgtEl>
                                          <p:spTgt spid="3">
                                            <p:txEl>
                                              <p:pRg st="6" end="6"/>
                                            </p:txEl>
                                          </p:spTgt>
                                        </p:tgtEl>
                                        <p:attrNameLst>
                                          <p:attrName>ppt_y</p:attrName>
                                        </p:attrNameLst>
                                      </p:cBhvr>
                                      <p:tavLst>
                                        <p:tav tm="0">
                                          <p:val>
                                            <p:strVal val="1+#ppt_h/2"/>
                                          </p:val>
                                        </p:tav>
                                        <p:tav tm="100000">
                                          <p:val>
                                            <p:strVal val="#ppt_y"/>
                                          </p:val>
                                        </p:tav>
                                      </p:tavLst>
                                    </p:anim>
                                  </p:childTnLst>
                                </p:cTn>
                              </p:par>
                              <p:par>
                                <p:cTn id="90" presetID="5" presetClass="entr" presetSubtype="10" fill="hold" nodeType="with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checkerboard(across)">
                                      <p:cBhvr>
                                        <p:cTn id="92" dur="500"/>
                                        <p:tgtEl>
                                          <p:spTgt spid="11"/>
                                        </p:tgtEl>
                                      </p:cBhvr>
                                    </p:animEffect>
                                  </p:childTnLst>
                                </p:cTn>
                              </p:par>
                            </p:childTnLst>
                          </p:cTn>
                        </p:par>
                        <p:par>
                          <p:cTn id="93" fill="hold">
                            <p:stCondLst>
                              <p:cond delay="25000"/>
                            </p:stCondLst>
                            <p:childTnLst>
                              <p:par>
                                <p:cTn id="94" presetID="2" presetClass="exit" presetSubtype="4" fill="hold" nodeType="afterEffect">
                                  <p:stCondLst>
                                    <p:cond delay="0"/>
                                  </p:stCondLst>
                                  <p:childTnLst>
                                    <p:anim calcmode="lin" valueType="num">
                                      <p:cBhvr additive="base">
                                        <p:cTn id="95" dur="3000"/>
                                        <p:tgtEl>
                                          <p:spTgt spid="11"/>
                                        </p:tgtEl>
                                        <p:attrNameLst>
                                          <p:attrName>ppt_x</p:attrName>
                                        </p:attrNameLst>
                                      </p:cBhvr>
                                      <p:tavLst>
                                        <p:tav tm="0">
                                          <p:val>
                                            <p:strVal val="ppt_x"/>
                                          </p:val>
                                        </p:tav>
                                        <p:tav tm="100000">
                                          <p:val>
                                            <p:strVal val="ppt_x"/>
                                          </p:val>
                                        </p:tav>
                                      </p:tavLst>
                                    </p:anim>
                                    <p:anim calcmode="lin" valueType="num">
                                      <p:cBhvr additive="base">
                                        <p:cTn id="96" dur="3000"/>
                                        <p:tgtEl>
                                          <p:spTgt spid="11"/>
                                        </p:tgtEl>
                                        <p:attrNameLst>
                                          <p:attrName>ppt_y</p:attrName>
                                        </p:attrNameLst>
                                      </p:cBhvr>
                                      <p:tavLst>
                                        <p:tav tm="0">
                                          <p:val>
                                            <p:strVal val="ppt_y"/>
                                          </p:val>
                                        </p:tav>
                                        <p:tav tm="100000">
                                          <p:val>
                                            <p:strVal val="1+ppt_h/2"/>
                                          </p:val>
                                        </p:tav>
                                      </p:tavLst>
                                    </p:anim>
                                    <p:set>
                                      <p:cBhvr>
                                        <p:cTn id="97" dur="1" fill="hold">
                                          <p:stCondLst>
                                            <p:cond delay="2999"/>
                                          </p:stCondLst>
                                        </p:cTn>
                                        <p:tgtEl>
                                          <p:spTgt spid="11"/>
                                        </p:tgtEl>
                                        <p:attrNameLst>
                                          <p:attrName>style.visibility</p:attrName>
                                        </p:attrNameLst>
                                      </p:cBhvr>
                                      <p:to>
                                        <p:strVal val="hidden"/>
                                      </p:to>
                                    </p:set>
                                  </p:childTnLst>
                                </p:cTn>
                              </p:par>
                            </p:childTnLst>
                          </p:cTn>
                        </p:par>
                        <p:par>
                          <p:cTn id="98" fill="hold">
                            <p:stCondLst>
                              <p:cond delay="28000"/>
                            </p:stCondLst>
                            <p:childTnLst>
                              <p:par>
                                <p:cTn id="99" presetID="2" presetClass="entr" presetSubtype="4" fill="hold" nodeType="afterEffect">
                                  <p:stCondLst>
                                    <p:cond delay="0"/>
                                  </p:stCondLst>
                                  <p:childTnLst>
                                    <p:set>
                                      <p:cBhvr>
                                        <p:cTn id="100" dur="1" fill="hold">
                                          <p:stCondLst>
                                            <p:cond delay="0"/>
                                          </p:stCondLst>
                                        </p:cTn>
                                        <p:tgtEl>
                                          <p:spTgt spid="3">
                                            <p:txEl>
                                              <p:pRg st="7" end="7"/>
                                            </p:txEl>
                                          </p:spTgt>
                                        </p:tgtEl>
                                        <p:attrNameLst>
                                          <p:attrName>style.visibility</p:attrName>
                                        </p:attrNameLst>
                                      </p:cBhvr>
                                      <p:to>
                                        <p:strVal val="visible"/>
                                      </p:to>
                                    </p:set>
                                    <p:anim calcmode="lin" valueType="num">
                                      <p:cBhvr additive="base">
                                        <p:cTn id="10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02" dur="1000" fill="hold"/>
                                        <p:tgtEl>
                                          <p:spTgt spid="3">
                                            <p:txEl>
                                              <p:pRg st="7" end="7"/>
                                            </p:txEl>
                                          </p:spTgt>
                                        </p:tgtEl>
                                        <p:attrNameLst>
                                          <p:attrName>ppt_y</p:attrName>
                                        </p:attrNameLst>
                                      </p:cBhvr>
                                      <p:tavLst>
                                        <p:tav tm="0">
                                          <p:val>
                                            <p:strVal val="1+#ppt_h/2"/>
                                          </p:val>
                                        </p:tav>
                                        <p:tav tm="100000">
                                          <p:val>
                                            <p:strVal val="#ppt_y"/>
                                          </p:val>
                                        </p:tav>
                                      </p:tavLst>
                                    </p:anim>
                                  </p:childTnLst>
                                </p:cTn>
                              </p:par>
                              <p:par>
                                <p:cTn id="103" presetID="5" presetClass="entr" presetSubtype="10" fill="hold" nodeType="with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checkerboard(across)">
                                      <p:cBhvr>
                                        <p:cTn id="105" dur="500"/>
                                        <p:tgtEl>
                                          <p:spTgt spid="12"/>
                                        </p:tgtEl>
                                      </p:cBhvr>
                                    </p:animEffect>
                                  </p:childTnLst>
                                </p:cTn>
                              </p:par>
                            </p:childTnLst>
                          </p:cTn>
                        </p:par>
                        <p:par>
                          <p:cTn id="106" fill="hold">
                            <p:stCondLst>
                              <p:cond delay="29000"/>
                            </p:stCondLst>
                            <p:childTnLst>
                              <p:par>
                                <p:cTn id="107" presetID="2" presetClass="exit" presetSubtype="4" fill="hold" nodeType="afterEffect">
                                  <p:stCondLst>
                                    <p:cond delay="0"/>
                                  </p:stCondLst>
                                  <p:childTnLst>
                                    <p:anim calcmode="lin" valueType="num">
                                      <p:cBhvr additive="base">
                                        <p:cTn id="108" dur="3000"/>
                                        <p:tgtEl>
                                          <p:spTgt spid="12"/>
                                        </p:tgtEl>
                                        <p:attrNameLst>
                                          <p:attrName>ppt_x</p:attrName>
                                        </p:attrNameLst>
                                      </p:cBhvr>
                                      <p:tavLst>
                                        <p:tav tm="0">
                                          <p:val>
                                            <p:strVal val="ppt_x"/>
                                          </p:val>
                                        </p:tav>
                                        <p:tav tm="100000">
                                          <p:val>
                                            <p:strVal val="ppt_x"/>
                                          </p:val>
                                        </p:tav>
                                      </p:tavLst>
                                    </p:anim>
                                    <p:anim calcmode="lin" valueType="num">
                                      <p:cBhvr additive="base">
                                        <p:cTn id="109" dur="3000"/>
                                        <p:tgtEl>
                                          <p:spTgt spid="12"/>
                                        </p:tgtEl>
                                        <p:attrNameLst>
                                          <p:attrName>ppt_y</p:attrName>
                                        </p:attrNameLst>
                                      </p:cBhvr>
                                      <p:tavLst>
                                        <p:tav tm="0">
                                          <p:val>
                                            <p:strVal val="ppt_y"/>
                                          </p:val>
                                        </p:tav>
                                        <p:tav tm="100000">
                                          <p:val>
                                            <p:strVal val="1+ppt_h/2"/>
                                          </p:val>
                                        </p:tav>
                                      </p:tavLst>
                                    </p:anim>
                                    <p:set>
                                      <p:cBhvr>
                                        <p:cTn id="110" dur="1" fill="hold">
                                          <p:stCondLst>
                                            <p:cond delay="2999"/>
                                          </p:stCondLst>
                                        </p:cTn>
                                        <p:tgtEl>
                                          <p:spTgt spid="12"/>
                                        </p:tgtEl>
                                        <p:attrNameLst>
                                          <p:attrName>style.visibility</p:attrName>
                                        </p:attrNameLst>
                                      </p:cBhvr>
                                      <p:to>
                                        <p:strVal val="hidden"/>
                                      </p:to>
                                    </p:set>
                                  </p:childTnLst>
                                </p:cTn>
                              </p:par>
                            </p:childTnLst>
                          </p:cTn>
                        </p:par>
                        <p:par>
                          <p:cTn id="111" fill="hold">
                            <p:stCondLst>
                              <p:cond delay="32000"/>
                            </p:stCondLst>
                            <p:childTnLst>
                              <p:par>
                                <p:cTn id="112" presetID="2" presetClass="entr" presetSubtype="4" fill="hold" nodeType="afterEffect">
                                  <p:stCondLst>
                                    <p:cond delay="0"/>
                                  </p:stCondLst>
                                  <p:childTnLst>
                                    <p:set>
                                      <p:cBhvr>
                                        <p:cTn id="113" dur="1" fill="hold">
                                          <p:stCondLst>
                                            <p:cond delay="0"/>
                                          </p:stCondLst>
                                        </p:cTn>
                                        <p:tgtEl>
                                          <p:spTgt spid="3">
                                            <p:txEl>
                                              <p:pRg st="8" end="8"/>
                                            </p:txEl>
                                          </p:spTgt>
                                        </p:tgtEl>
                                        <p:attrNameLst>
                                          <p:attrName>style.visibility</p:attrName>
                                        </p:attrNameLst>
                                      </p:cBhvr>
                                      <p:to>
                                        <p:strVal val="visible"/>
                                      </p:to>
                                    </p:set>
                                    <p:anim calcmode="lin" valueType="num">
                                      <p:cBhvr additive="base">
                                        <p:cTn id="11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15" dur="1000" fill="hold"/>
                                        <p:tgtEl>
                                          <p:spTgt spid="3">
                                            <p:txEl>
                                              <p:pRg st="8" end="8"/>
                                            </p:txEl>
                                          </p:spTgt>
                                        </p:tgtEl>
                                        <p:attrNameLst>
                                          <p:attrName>ppt_y</p:attrName>
                                        </p:attrNameLst>
                                      </p:cBhvr>
                                      <p:tavLst>
                                        <p:tav tm="0">
                                          <p:val>
                                            <p:strVal val="1+#ppt_h/2"/>
                                          </p:val>
                                        </p:tav>
                                        <p:tav tm="100000">
                                          <p:val>
                                            <p:strVal val="#ppt_y"/>
                                          </p:val>
                                        </p:tav>
                                      </p:tavLst>
                                    </p:anim>
                                  </p:childTnLst>
                                </p:cTn>
                              </p:par>
                              <p:par>
                                <p:cTn id="116" presetID="5" presetClass="entr" presetSubtype="10" fill="hold" nodeType="withEffect">
                                  <p:stCondLst>
                                    <p:cond delay="0"/>
                                  </p:stCondLst>
                                  <p:childTnLst>
                                    <p:set>
                                      <p:cBhvr>
                                        <p:cTn id="117" dur="1" fill="hold">
                                          <p:stCondLst>
                                            <p:cond delay="0"/>
                                          </p:stCondLst>
                                        </p:cTn>
                                        <p:tgtEl>
                                          <p:spTgt spid="13"/>
                                        </p:tgtEl>
                                        <p:attrNameLst>
                                          <p:attrName>style.visibility</p:attrName>
                                        </p:attrNameLst>
                                      </p:cBhvr>
                                      <p:to>
                                        <p:strVal val="visible"/>
                                      </p:to>
                                    </p:set>
                                    <p:animEffect transition="in" filter="checkerboard(across)">
                                      <p:cBhvr>
                                        <p:cTn id="118" dur="500"/>
                                        <p:tgtEl>
                                          <p:spTgt spid="13"/>
                                        </p:tgtEl>
                                      </p:cBhvr>
                                    </p:animEffect>
                                  </p:childTnLst>
                                </p:cTn>
                              </p:par>
                            </p:childTnLst>
                          </p:cTn>
                        </p:par>
                        <p:par>
                          <p:cTn id="119" fill="hold">
                            <p:stCondLst>
                              <p:cond delay="33000"/>
                            </p:stCondLst>
                            <p:childTnLst>
                              <p:par>
                                <p:cTn id="120" presetID="2" presetClass="exit" presetSubtype="4" fill="hold" nodeType="afterEffect">
                                  <p:stCondLst>
                                    <p:cond delay="0"/>
                                  </p:stCondLst>
                                  <p:childTnLst>
                                    <p:anim calcmode="lin" valueType="num">
                                      <p:cBhvr additive="base">
                                        <p:cTn id="121" dur="3000"/>
                                        <p:tgtEl>
                                          <p:spTgt spid="13"/>
                                        </p:tgtEl>
                                        <p:attrNameLst>
                                          <p:attrName>ppt_x</p:attrName>
                                        </p:attrNameLst>
                                      </p:cBhvr>
                                      <p:tavLst>
                                        <p:tav tm="0">
                                          <p:val>
                                            <p:strVal val="ppt_x"/>
                                          </p:val>
                                        </p:tav>
                                        <p:tav tm="100000">
                                          <p:val>
                                            <p:strVal val="ppt_x"/>
                                          </p:val>
                                        </p:tav>
                                      </p:tavLst>
                                    </p:anim>
                                    <p:anim calcmode="lin" valueType="num">
                                      <p:cBhvr additive="base">
                                        <p:cTn id="122" dur="3000"/>
                                        <p:tgtEl>
                                          <p:spTgt spid="13"/>
                                        </p:tgtEl>
                                        <p:attrNameLst>
                                          <p:attrName>ppt_y</p:attrName>
                                        </p:attrNameLst>
                                      </p:cBhvr>
                                      <p:tavLst>
                                        <p:tav tm="0">
                                          <p:val>
                                            <p:strVal val="ppt_y"/>
                                          </p:val>
                                        </p:tav>
                                        <p:tav tm="100000">
                                          <p:val>
                                            <p:strVal val="1+ppt_h/2"/>
                                          </p:val>
                                        </p:tav>
                                      </p:tavLst>
                                    </p:anim>
                                    <p:set>
                                      <p:cBhvr>
                                        <p:cTn id="123" dur="1" fill="hold">
                                          <p:stCondLst>
                                            <p:cond delay="2999"/>
                                          </p:stCondLst>
                                        </p:cTn>
                                        <p:tgtEl>
                                          <p:spTgt spid="13"/>
                                        </p:tgtEl>
                                        <p:attrNameLst>
                                          <p:attrName>style.visibility</p:attrName>
                                        </p:attrNameLst>
                                      </p:cBhvr>
                                      <p:to>
                                        <p:strVal val="hidden"/>
                                      </p:to>
                                    </p:set>
                                  </p:childTnLst>
                                </p:cTn>
                              </p:par>
                            </p:childTnLst>
                          </p:cTn>
                        </p:par>
                        <p:par>
                          <p:cTn id="124" fill="hold">
                            <p:stCondLst>
                              <p:cond delay="36000"/>
                            </p:stCondLst>
                            <p:childTnLst>
                              <p:par>
                                <p:cTn id="125" presetID="2" presetClass="entr" presetSubtype="4" fill="hold" nodeType="afterEffect">
                                  <p:stCondLst>
                                    <p:cond delay="0"/>
                                  </p:stCondLst>
                                  <p:childTnLst>
                                    <p:set>
                                      <p:cBhvr>
                                        <p:cTn id="126" dur="1" fill="hold">
                                          <p:stCondLst>
                                            <p:cond delay="0"/>
                                          </p:stCondLst>
                                        </p:cTn>
                                        <p:tgtEl>
                                          <p:spTgt spid="3">
                                            <p:txEl>
                                              <p:pRg st="9" end="9"/>
                                            </p:txEl>
                                          </p:spTgt>
                                        </p:tgtEl>
                                        <p:attrNameLst>
                                          <p:attrName>style.visibility</p:attrName>
                                        </p:attrNameLst>
                                      </p:cBhvr>
                                      <p:to>
                                        <p:strVal val="visible"/>
                                      </p:to>
                                    </p:set>
                                    <p:anim calcmode="lin" valueType="num">
                                      <p:cBhvr additive="base">
                                        <p:cTn id="12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28" dur="1000" fill="hold"/>
                                        <p:tgtEl>
                                          <p:spTgt spid="3">
                                            <p:txEl>
                                              <p:pRg st="9" end="9"/>
                                            </p:txEl>
                                          </p:spTgt>
                                        </p:tgtEl>
                                        <p:attrNameLst>
                                          <p:attrName>ppt_y</p:attrName>
                                        </p:attrNameLst>
                                      </p:cBhvr>
                                      <p:tavLst>
                                        <p:tav tm="0">
                                          <p:val>
                                            <p:strVal val="1+#ppt_h/2"/>
                                          </p:val>
                                        </p:tav>
                                        <p:tav tm="100000">
                                          <p:val>
                                            <p:strVal val="#ppt_y"/>
                                          </p:val>
                                        </p:tav>
                                      </p:tavLst>
                                    </p:anim>
                                  </p:childTnLst>
                                </p:cTn>
                              </p:par>
                              <p:par>
                                <p:cTn id="129" presetID="5" presetClass="entr" presetSubtype="10" fill="hold" nodeType="withEffect">
                                  <p:stCondLst>
                                    <p:cond delay="0"/>
                                  </p:stCondLst>
                                  <p:childTnLst>
                                    <p:set>
                                      <p:cBhvr>
                                        <p:cTn id="130" dur="1" fill="hold">
                                          <p:stCondLst>
                                            <p:cond delay="0"/>
                                          </p:stCondLst>
                                        </p:cTn>
                                        <p:tgtEl>
                                          <p:spTgt spid="15"/>
                                        </p:tgtEl>
                                        <p:attrNameLst>
                                          <p:attrName>style.visibility</p:attrName>
                                        </p:attrNameLst>
                                      </p:cBhvr>
                                      <p:to>
                                        <p:strVal val="visible"/>
                                      </p:to>
                                    </p:set>
                                    <p:animEffect transition="in" filter="checkerboard(across)">
                                      <p:cBhvr>
                                        <p:cTn id="131" dur="500"/>
                                        <p:tgtEl>
                                          <p:spTgt spid="15"/>
                                        </p:tgtEl>
                                      </p:cBhvr>
                                    </p:animEffect>
                                  </p:childTnLst>
                                </p:cTn>
                              </p:par>
                            </p:childTnLst>
                          </p:cTn>
                        </p:par>
                        <p:par>
                          <p:cTn id="132" fill="hold">
                            <p:stCondLst>
                              <p:cond delay="37000"/>
                            </p:stCondLst>
                            <p:childTnLst>
                              <p:par>
                                <p:cTn id="133" presetID="2" presetClass="exit" presetSubtype="4" fill="hold" nodeType="afterEffect">
                                  <p:stCondLst>
                                    <p:cond delay="0"/>
                                  </p:stCondLst>
                                  <p:childTnLst>
                                    <p:anim calcmode="lin" valueType="num">
                                      <p:cBhvr additive="base">
                                        <p:cTn id="134" dur="3000"/>
                                        <p:tgtEl>
                                          <p:spTgt spid="15"/>
                                        </p:tgtEl>
                                        <p:attrNameLst>
                                          <p:attrName>ppt_x</p:attrName>
                                        </p:attrNameLst>
                                      </p:cBhvr>
                                      <p:tavLst>
                                        <p:tav tm="0">
                                          <p:val>
                                            <p:strVal val="ppt_x"/>
                                          </p:val>
                                        </p:tav>
                                        <p:tav tm="100000">
                                          <p:val>
                                            <p:strVal val="ppt_x"/>
                                          </p:val>
                                        </p:tav>
                                      </p:tavLst>
                                    </p:anim>
                                    <p:anim calcmode="lin" valueType="num">
                                      <p:cBhvr additive="base">
                                        <p:cTn id="135" dur="3000"/>
                                        <p:tgtEl>
                                          <p:spTgt spid="15"/>
                                        </p:tgtEl>
                                        <p:attrNameLst>
                                          <p:attrName>ppt_y</p:attrName>
                                        </p:attrNameLst>
                                      </p:cBhvr>
                                      <p:tavLst>
                                        <p:tav tm="0">
                                          <p:val>
                                            <p:strVal val="ppt_y"/>
                                          </p:val>
                                        </p:tav>
                                        <p:tav tm="100000">
                                          <p:val>
                                            <p:strVal val="1+ppt_h/2"/>
                                          </p:val>
                                        </p:tav>
                                      </p:tavLst>
                                    </p:anim>
                                    <p:set>
                                      <p:cBhvr>
                                        <p:cTn id="136" dur="1" fill="hold">
                                          <p:stCondLst>
                                            <p:cond delay="2999"/>
                                          </p:stCondLst>
                                        </p:cTn>
                                        <p:tgtEl>
                                          <p:spTgt spid="15"/>
                                        </p:tgtEl>
                                        <p:attrNameLst>
                                          <p:attrName>style.visibility</p:attrName>
                                        </p:attrNameLst>
                                      </p:cBhvr>
                                      <p:to>
                                        <p:strVal val="hidden"/>
                                      </p:to>
                                    </p:set>
                                  </p:childTnLst>
                                </p:cTn>
                              </p:par>
                            </p:childTnLst>
                          </p:cTn>
                        </p:par>
                        <p:par>
                          <p:cTn id="137" fill="hold">
                            <p:stCondLst>
                              <p:cond delay="40000"/>
                            </p:stCondLst>
                            <p:childTnLst>
                              <p:par>
                                <p:cTn id="138" presetID="2" presetClass="entr" presetSubtype="4" fill="hold" nodeType="afterEffect">
                                  <p:stCondLst>
                                    <p:cond delay="0"/>
                                  </p:stCondLst>
                                  <p:childTnLst>
                                    <p:set>
                                      <p:cBhvr>
                                        <p:cTn id="139" dur="1" fill="hold">
                                          <p:stCondLst>
                                            <p:cond delay="0"/>
                                          </p:stCondLst>
                                        </p:cTn>
                                        <p:tgtEl>
                                          <p:spTgt spid="3">
                                            <p:txEl>
                                              <p:pRg st="10" end="10"/>
                                            </p:txEl>
                                          </p:spTgt>
                                        </p:tgtEl>
                                        <p:attrNameLst>
                                          <p:attrName>style.visibility</p:attrName>
                                        </p:attrNameLst>
                                      </p:cBhvr>
                                      <p:to>
                                        <p:strVal val="visible"/>
                                      </p:to>
                                    </p:set>
                                    <p:anim calcmode="lin" valueType="num">
                                      <p:cBhvr additive="base">
                                        <p:cTn id="14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41" dur="1000" fill="hold"/>
                                        <p:tgtEl>
                                          <p:spTgt spid="3">
                                            <p:txEl>
                                              <p:pRg st="10" end="10"/>
                                            </p:txEl>
                                          </p:spTgt>
                                        </p:tgtEl>
                                        <p:attrNameLst>
                                          <p:attrName>ppt_y</p:attrName>
                                        </p:attrNameLst>
                                      </p:cBhvr>
                                      <p:tavLst>
                                        <p:tav tm="0">
                                          <p:val>
                                            <p:strVal val="1+#ppt_h/2"/>
                                          </p:val>
                                        </p:tav>
                                        <p:tav tm="100000">
                                          <p:val>
                                            <p:strVal val="#ppt_y"/>
                                          </p:val>
                                        </p:tav>
                                      </p:tavLst>
                                    </p:anim>
                                  </p:childTnLst>
                                </p:cTn>
                              </p:par>
                              <p:par>
                                <p:cTn id="142" presetID="5" presetClass="entr" presetSubtype="10" fill="hold" nodeType="withEffect">
                                  <p:stCondLst>
                                    <p:cond delay="0"/>
                                  </p:stCondLst>
                                  <p:childTnLst>
                                    <p:set>
                                      <p:cBhvr>
                                        <p:cTn id="143" dur="1" fill="hold">
                                          <p:stCondLst>
                                            <p:cond delay="0"/>
                                          </p:stCondLst>
                                        </p:cTn>
                                        <p:tgtEl>
                                          <p:spTgt spid="16"/>
                                        </p:tgtEl>
                                        <p:attrNameLst>
                                          <p:attrName>style.visibility</p:attrName>
                                        </p:attrNameLst>
                                      </p:cBhvr>
                                      <p:to>
                                        <p:strVal val="visible"/>
                                      </p:to>
                                    </p:set>
                                    <p:animEffect transition="in" filter="checkerboard(across)">
                                      <p:cBhvr>
                                        <p:cTn id="144" dur="500"/>
                                        <p:tgtEl>
                                          <p:spTgt spid="16"/>
                                        </p:tgtEl>
                                      </p:cBhvr>
                                    </p:animEffect>
                                  </p:childTnLst>
                                </p:cTn>
                              </p:par>
                            </p:childTnLst>
                          </p:cTn>
                        </p:par>
                        <p:par>
                          <p:cTn id="145" fill="hold">
                            <p:stCondLst>
                              <p:cond delay="41000"/>
                            </p:stCondLst>
                            <p:childTnLst>
                              <p:par>
                                <p:cTn id="146" presetID="2" presetClass="exit" presetSubtype="4" fill="hold" nodeType="afterEffect">
                                  <p:stCondLst>
                                    <p:cond delay="0"/>
                                  </p:stCondLst>
                                  <p:childTnLst>
                                    <p:anim calcmode="lin" valueType="num">
                                      <p:cBhvr additive="base">
                                        <p:cTn id="147" dur="1000"/>
                                        <p:tgtEl>
                                          <p:spTgt spid="16"/>
                                        </p:tgtEl>
                                        <p:attrNameLst>
                                          <p:attrName>ppt_x</p:attrName>
                                        </p:attrNameLst>
                                      </p:cBhvr>
                                      <p:tavLst>
                                        <p:tav tm="0">
                                          <p:val>
                                            <p:strVal val="ppt_x"/>
                                          </p:val>
                                        </p:tav>
                                        <p:tav tm="100000">
                                          <p:val>
                                            <p:strVal val="ppt_x"/>
                                          </p:val>
                                        </p:tav>
                                      </p:tavLst>
                                    </p:anim>
                                    <p:anim calcmode="lin" valueType="num">
                                      <p:cBhvr additive="base">
                                        <p:cTn id="148" dur="1000"/>
                                        <p:tgtEl>
                                          <p:spTgt spid="16"/>
                                        </p:tgtEl>
                                        <p:attrNameLst>
                                          <p:attrName>ppt_y</p:attrName>
                                        </p:attrNameLst>
                                      </p:cBhvr>
                                      <p:tavLst>
                                        <p:tav tm="0">
                                          <p:val>
                                            <p:strVal val="ppt_y"/>
                                          </p:val>
                                        </p:tav>
                                        <p:tav tm="100000">
                                          <p:val>
                                            <p:strVal val="1+ppt_h/2"/>
                                          </p:val>
                                        </p:tav>
                                      </p:tavLst>
                                    </p:anim>
                                    <p:set>
                                      <p:cBhvr>
                                        <p:cTn id="149"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br>
              <a:rPr lang="fr-FR" b="1" u="sng" dirty="0"/>
            </a:br>
            <a:br>
              <a:rPr lang="fr-FR" b="1" u="sng" dirty="0"/>
            </a:br>
            <a:br>
              <a:rPr lang="fr-FR" b="1" u="sng" dirty="0"/>
            </a:br>
            <a:br>
              <a:rPr lang="fr-FR" b="1" u="sng" dirty="0"/>
            </a:br>
            <a:br>
              <a:rPr lang="fr-FR" b="1" u="sng" dirty="0"/>
            </a:br>
            <a:endParaRPr lang="fr-FR" dirty="0"/>
          </a:p>
        </p:txBody>
      </p:sp>
      <p:sp>
        <p:nvSpPr>
          <p:cNvPr id="3" name="Espace réservé du contenu 2"/>
          <p:cNvSpPr>
            <a:spLocks noGrp="1"/>
          </p:cNvSpPr>
          <p:nvPr>
            <p:ph idx="1"/>
          </p:nvPr>
        </p:nvSpPr>
        <p:spPr>
          <a:xfrm>
            <a:off x="0" y="836712"/>
            <a:ext cx="8964488" cy="5400600"/>
          </a:xfrm>
        </p:spPr>
        <p:txBody>
          <a:bodyPr>
            <a:normAutofit/>
          </a:bodyPr>
          <a:lstStyle/>
          <a:p>
            <a:pPr>
              <a:buNone/>
            </a:pPr>
            <a:r>
              <a:rPr lang="fr-FR" sz="2400" b="1" u="sng" dirty="0">
                <a:solidFill>
                  <a:srgbClr val="0070C0"/>
                </a:solidFill>
                <a:latin typeface="Times New Roman" pitchFamily="18" charset="0"/>
                <a:ea typeface="+mj-ea"/>
                <a:cs typeface="Times New Roman" pitchFamily="18" charset="0"/>
              </a:rPr>
              <a:t> 2-mode opératoire  </a:t>
            </a:r>
          </a:p>
          <a:p>
            <a:pPr>
              <a:buNone/>
            </a:pPr>
            <a:endParaRPr lang="fr-FR" sz="2400" b="1" u="sng" dirty="0">
              <a:solidFill>
                <a:srgbClr val="0070C0"/>
              </a:solidFill>
              <a:latin typeface="Times New Roman" pitchFamily="18" charset="0"/>
              <a:ea typeface="+mj-ea"/>
              <a:cs typeface="Times New Roman" pitchFamily="18" charset="0"/>
            </a:endParaRPr>
          </a:p>
          <a:p>
            <a:pPr>
              <a:buFont typeface="Wingdings" pitchFamily="2" charset="2"/>
              <a:buChar char="q"/>
            </a:pPr>
            <a:r>
              <a:rPr lang="fr-FR" sz="2400" b="1" dirty="0"/>
              <a:t>Préparation de solution de diode:</a:t>
            </a:r>
          </a:p>
          <a:p>
            <a:pPr>
              <a:buNone/>
            </a:pPr>
            <a:r>
              <a:rPr lang="fr-FR" sz="2400" b="1" dirty="0"/>
              <a:t>Remarque : </a:t>
            </a:r>
            <a:r>
              <a:rPr lang="fr-FR" sz="2400" i="1" dirty="0"/>
              <a:t>(La solubilité de diode dans l’eau ( 25°C ) est de 0.330 g/L ).</a:t>
            </a:r>
          </a:p>
          <a:p>
            <a:pPr>
              <a:buNone/>
            </a:pPr>
            <a:r>
              <a:rPr lang="fr-FR" sz="2400" b="1" dirty="0"/>
              <a:t>On veut préparer une solution de 50 ml ; la masse qu’on  doit dissoudre  est  :  </a:t>
            </a:r>
            <a:endParaRPr lang="fr-FR" dirty="0"/>
          </a:p>
          <a:p>
            <a:endParaRPr lang="fr-FR" dirty="0"/>
          </a:p>
          <a:p>
            <a:pPr algn="ctr"/>
            <a:r>
              <a:rPr lang="fr-FR" sz="2800" dirty="0"/>
              <a:t>On obtient une concentration de solution de diode de      </a:t>
            </a:r>
            <a:r>
              <a:rPr lang="fr-FR" sz="3600" dirty="0"/>
              <a:t>C</a:t>
            </a:r>
            <a:r>
              <a:rPr lang="fr-FR" dirty="0"/>
              <a:t>=</a:t>
            </a:r>
            <a:r>
              <a:rPr lang="fr-FR" sz="2800" dirty="0"/>
              <a:t>1.3.10</a:t>
            </a:r>
            <a:r>
              <a:rPr lang="fr-FR" sz="2800" baseline="30000" dirty="0"/>
              <a:t>-3</a:t>
            </a:r>
            <a:r>
              <a:rPr lang="fr-FR" sz="2800" dirty="0"/>
              <a:t> mol/L.</a:t>
            </a:r>
          </a:p>
          <a:p>
            <a:pPr>
              <a:buFont typeface="Wingdings" pitchFamily="2" charset="2"/>
              <a:buChar char="q"/>
            </a:pPr>
            <a:r>
              <a:rPr lang="fr-FR" sz="2800" dirty="0"/>
              <a:t>On prépare des solutions filles à différentes concentrations, par dilution .</a:t>
            </a:r>
          </a:p>
          <a:p>
            <a:endParaRPr lang="fr-FR"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049" name="Picture 1"/>
          <p:cNvPicPr>
            <a:picLocks noChangeAspect="1" noChangeArrowheads="1"/>
          </p:cNvPicPr>
          <p:nvPr/>
        </p:nvPicPr>
        <p:blipFill>
          <a:blip cstate="print">
            <a:clrChange>
              <a:clrFrom>
                <a:srgbClr val="FFFFFF"/>
              </a:clrFrom>
              <a:clrTo>
                <a:srgbClr val="FFFFFF">
                  <a:alpha val="0"/>
                </a:srgbClr>
              </a:clrTo>
            </a:clrChange>
          </a:blip>
          <a:srcRect/>
          <a:stretch>
            <a:fillRect/>
          </a:stretch>
        </p:blipFill>
        <p:spPr bwMode="auto">
          <a:xfrm>
            <a:off x="2339752" y="3429000"/>
            <a:ext cx="4950550" cy="648072"/>
          </a:xfrm>
          <a:prstGeom prst="rect">
            <a:avLst/>
          </a:prstGeom>
          <a:noFill/>
        </p:spPr>
      </p:pic>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17" dur="500"/>
                                        <p:tgtEl>
                                          <p:spTgt spid="3">
                                            <p:txEl>
                                              <p:pRg st="2" end="2"/>
                                            </p:txEl>
                                          </p:spTgt>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3" end="3"/>
                                            </p:txEl>
                                          </p:spTgt>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0"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nodeType="clickEffect">
                                  <p:stCondLst>
                                    <p:cond delay="0"/>
                                  </p:stCondLst>
                                  <p:childTnLst>
                                    <p:set>
                                      <p:cBhvr>
                                        <p:cTn id="35" dur="1" fill="hold">
                                          <p:stCondLst>
                                            <p:cond delay="0"/>
                                          </p:stCondLst>
                                        </p:cTn>
                                        <p:tgtEl>
                                          <p:spTgt spid="2049"/>
                                        </p:tgtEl>
                                        <p:attrNameLst>
                                          <p:attrName>style.visibility</p:attrName>
                                        </p:attrNameLst>
                                      </p:cBhvr>
                                      <p:to>
                                        <p:strVal val="visible"/>
                                      </p:to>
                                    </p:set>
                                    <p:anim calcmode="lin" valueType="num">
                                      <p:cBhvr>
                                        <p:cTn id="36" dur="1000" fill="hold"/>
                                        <p:tgtEl>
                                          <p:spTgt spid="2049"/>
                                        </p:tgtEl>
                                        <p:attrNameLst>
                                          <p:attrName>ppt_x</p:attrName>
                                        </p:attrNameLst>
                                      </p:cBhvr>
                                      <p:tavLst>
                                        <p:tav tm="0">
                                          <p:val>
                                            <p:strVal val="#ppt_x-.2"/>
                                          </p:val>
                                        </p:tav>
                                        <p:tav tm="100000">
                                          <p:val>
                                            <p:strVal val="#ppt_x"/>
                                          </p:val>
                                        </p:tav>
                                      </p:tavLst>
                                    </p:anim>
                                    <p:anim calcmode="lin" valueType="num">
                                      <p:cBhvr>
                                        <p:cTn id="37" dur="1000" fill="hold"/>
                                        <p:tgtEl>
                                          <p:spTgt spid="2049"/>
                                        </p:tgtEl>
                                        <p:attrNameLst>
                                          <p:attrName>ppt_y</p:attrName>
                                        </p:attrNameLst>
                                      </p:cBhvr>
                                      <p:tavLst>
                                        <p:tav tm="0">
                                          <p:val>
                                            <p:strVal val="#ppt_y"/>
                                          </p:val>
                                        </p:tav>
                                        <p:tav tm="100000">
                                          <p:val>
                                            <p:strVal val="#ppt_y"/>
                                          </p:val>
                                        </p:tav>
                                      </p:tavLst>
                                    </p:anim>
                                    <p:animEffect transition="in" filter="wipe(right)" prLst="gradientSize: 0.1">
                                      <p:cBhvr>
                                        <p:cTn id="38" dur="1000"/>
                                        <p:tgtEl>
                                          <p:spTgt spid="2049"/>
                                        </p:tgtEl>
                                      </p:cBhvr>
                                    </p:animEffect>
                                  </p:childTnLst>
                                </p:cTn>
                              </p:par>
                            </p:childTnLst>
                          </p:cTn>
                        </p:par>
                        <p:par>
                          <p:cTn id="39" fill="hold">
                            <p:stCondLst>
                              <p:cond delay="1000"/>
                            </p:stCondLst>
                            <p:childTnLst>
                              <p:par>
                                <p:cTn id="40" presetID="49" presetClass="entr" presetSubtype="0" decel="100000" fill="hold"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4"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45" dur="500"/>
                                        <p:tgtEl>
                                          <p:spTgt spid="3">
                                            <p:txEl>
                                              <p:pRg st="6" end="6"/>
                                            </p:txEl>
                                          </p:spTgt>
                                        </p:tgtEl>
                                      </p:cBhvr>
                                    </p:animEffect>
                                  </p:childTnLst>
                                </p:cTn>
                              </p:par>
                            </p:childTnLst>
                          </p:cTn>
                        </p:par>
                        <p:par>
                          <p:cTn id="46" fill="hold">
                            <p:stCondLst>
                              <p:cond delay="1500"/>
                            </p:stCondLst>
                            <p:childTnLst>
                              <p:par>
                                <p:cTn id="47" presetID="49" presetClass="entr" presetSubtype="0" decel="100000" fill="hold"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1" dur="500" fill="hold"/>
                                        <p:tgtEl>
                                          <p:spTgt spid="3">
                                            <p:txEl>
                                              <p:pRg st="7" end="7"/>
                                            </p:txEl>
                                          </p:spTgt>
                                        </p:tgtEl>
                                        <p:attrNameLst>
                                          <p:attrName>style.rotation</p:attrName>
                                        </p:attrNameLst>
                                      </p:cBhvr>
                                      <p:tavLst>
                                        <p:tav tm="0">
                                          <p:val>
                                            <p:fltVal val="360"/>
                                          </p:val>
                                        </p:tav>
                                        <p:tav tm="100000">
                                          <p:val>
                                            <p:fltVal val="0"/>
                                          </p:val>
                                        </p:tav>
                                      </p:tavLst>
                                    </p:anim>
                                    <p:animEffect transition="in" filter="fade">
                                      <p:cBhvr>
                                        <p:cTn id="5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br>
              <a:rPr lang="fr-FR" dirty="0"/>
            </a:br>
            <a:endParaRPr lang="fr-FR" dirty="0"/>
          </a:p>
        </p:txBody>
      </p:sp>
      <p:sp>
        <p:nvSpPr>
          <p:cNvPr id="3" name="Espace réservé du contenu 2"/>
          <p:cNvSpPr>
            <a:spLocks noGrp="1"/>
          </p:cNvSpPr>
          <p:nvPr>
            <p:ph idx="1"/>
          </p:nvPr>
        </p:nvSpPr>
        <p:spPr>
          <a:xfrm>
            <a:off x="457200" y="332656"/>
            <a:ext cx="8229600" cy="5793507"/>
          </a:xfrm>
        </p:spPr>
        <p:txBody>
          <a:bodyPr>
            <a:normAutofit/>
          </a:bodyPr>
          <a:lstStyle/>
          <a:p>
            <a:pPr>
              <a:buFont typeface="Wingdings" pitchFamily="2" charset="2"/>
              <a:buChar char="q"/>
            </a:pPr>
            <a:r>
              <a:rPr lang="fr-FR" dirty="0"/>
              <a:t>On fixe la longueur d’onde à 470 nm (valeur assez proche du maximum d’absorbance).</a:t>
            </a:r>
          </a:p>
          <a:p>
            <a:pPr>
              <a:buNone/>
            </a:pPr>
            <a:endParaRPr lang="fr-FR" dirty="0"/>
          </a:p>
          <a:p>
            <a:pPr>
              <a:buFont typeface="Wingdings" pitchFamily="2" charset="2"/>
              <a:buChar char="q"/>
            </a:pPr>
            <a:r>
              <a:rPr lang="fr-FR" dirty="0"/>
              <a:t>Remplir la cuve aux ¾ du liquide (l’eau distillée ou solution coloré) </a:t>
            </a:r>
          </a:p>
          <a:p>
            <a:pPr>
              <a:buNone/>
            </a:pPr>
            <a:endParaRPr lang="fr-FR" dirty="0"/>
          </a:p>
          <a:p>
            <a:pPr>
              <a:buFont typeface="Wingdings" pitchFamily="2" charset="2"/>
              <a:buChar char="q"/>
            </a:pPr>
            <a:r>
              <a:rPr lang="fr-FR" dirty="0"/>
              <a:t>Faire le « blanc » soit régler l’absorbance à zéro pour une cuve contenant de l’eau distillée pour cette longueur d’onde.</a:t>
            </a:r>
          </a:p>
          <a:p>
            <a:pPr>
              <a:buNone/>
            </a:pPr>
            <a:endParaRPr lang="fr-FR" dirty="0"/>
          </a:p>
          <a:p>
            <a:pPr>
              <a:buFont typeface="Wingdings" pitchFamily="2" charset="2"/>
              <a:buChar char="q"/>
            </a:pPr>
            <a:r>
              <a:rPr lang="fr-FR" dirty="0"/>
              <a:t>Ensuite on place successivement les différentes cuves sur le trajet de la lumière, on mesure les différentes absorbances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3"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
                                        <p:tgtEl>
                                          <p:spTgt spid="3">
                                            <p:txEl>
                                              <p:pRg st="2" end="2"/>
                                            </p:txEl>
                                          </p:spTgt>
                                        </p:tgtEl>
                                      </p:cBhvr>
                                    </p:animEffect>
                                    <p:anim calcmode="lin" valueType="num">
                                      <p:cBhvr>
                                        <p:cTn id="16"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p:stCondLst>
                              <p:cond delay="2000"/>
                            </p:stCondLst>
                            <p:childTnLst>
                              <p:par>
                                <p:cTn id="21" presetID="43"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
                                        <p:tgtEl>
                                          <p:spTgt spid="3">
                                            <p:txEl>
                                              <p:pRg st="4" end="4"/>
                                            </p:txEl>
                                          </p:spTgt>
                                        </p:tgtEl>
                                      </p:cBhvr>
                                    </p:animEffect>
                                    <p:anim calcmode="lin" valueType="num">
                                      <p:cBhvr>
                                        <p:cTn id="24"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8" fill="hold">
                            <p:stCondLst>
                              <p:cond delay="3000"/>
                            </p:stCondLst>
                            <p:childTnLst>
                              <p:par>
                                <p:cTn id="29" presetID="43"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
                                        <p:tgtEl>
                                          <p:spTgt spid="3">
                                            <p:txEl>
                                              <p:pRg st="6" end="6"/>
                                            </p:txEl>
                                          </p:spTgt>
                                        </p:tgtEl>
                                      </p:cBhvr>
                                    </p:animEffect>
                                    <p:anim calcmode="lin" valueType="num">
                                      <p:cBhvr>
                                        <p:cTn id="32"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60648"/>
            <a:ext cx="8229600" cy="1143000"/>
          </a:xfrm>
        </p:spPr>
        <p:txBody>
          <a:bodyPr>
            <a:normAutofit fontScale="90000"/>
          </a:bodyPr>
          <a:lstStyle/>
          <a:p>
            <a:br>
              <a:rPr lang="fr-FR" dirty="0"/>
            </a:br>
            <a:br>
              <a:rPr lang="fr-FR" dirty="0"/>
            </a:br>
            <a:br>
              <a:rPr lang="fr-FR" dirty="0"/>
            </a:br>
            <a:br>
              <a:rPr lang="fr-FR" dirty="0"/>
            </a:br>
            <a:endParaRPr lang="fr-FR" dirty="0"/>
          </a:p>
        </p:txBody>
      </p:sp>
      <p:graphicFrame>
        <p:nvGraphicFramePr>
          <p:cNvPr id="4" name="Espace réservé du contenu 3"/>
          <p:cNvGraphicFramePr>
            <a:graphicFrameLocks noGrp="1"/>
          </p:cNvGraphicFramePr>
          <p:nvPr>
            <p:ph idx="1"/>
          </p:nvPr>
        </p:nvGraphicFramePr>
        <p:xfrm>
          <a:off x="323528" y="1196753"/>
          <a:ext cx="8712968" cy="5336433"/>
        </p:xfrm>
        <a:graphic>
          <a:graphicData uri="http://schemas.openxmlformats.org/drawingml/2006/table">
            <a:tbl>
              <a:tblPr firstRow="1" bandRow="1">
                <a:tableStyleId>{00A15C55-8517-42AA-B614-E9B94910E393}</a:tableStyleId>
              </a:tblPr>
              <a:tblGrid>
                <a:gridCol w="1497666">
                  <a:extLst>
                    <a:ext uri="{9D8B030D-6E8A-4147-A177-3AD203B41FA5}">
                      <a16:colId xmlns:a16="http://schemas.microsoft.com/office/drawing/2014/main" val="20000"/>
                    </a:ext>
                  </a:extLst>
                </a:gridCol>
                <a:gridCol w="1248055">
                  <a:extLst>
                    <a:ext uri="{9D8B030D-6E8A-4147-A177-3AD203B41FA5}">
                      <a16:colId xmlns:a16="http://schemas.microsoft.com/office/drawing/2014/main" val="20001"/>
                    </a:ext>
                  </a:extLst>
                </a:gridCol>
                <a:gridCol w="1288437">
                  <a:extLst>
                    <a:ext uri="{9D8B030D-6E8A-4147-A177-3AD203B41FA5}">
                      <a16:colId xmlns:a16="http://schemas.microsoft.com/office/drawing/2014/main" val="20002"/>
                    </a:ext>
                  </a:extLst>
                </a:gridCol>
                <a:gridCol w="1198125">
                  <a:extLst>
                    <a:ext uri="{9D8B030D-6E8A-4147-A177-3AD203B41FA5}">
                      <a16:colId xmlns:a16="http://schemas.microsoft.com/office/drawing/2014/main" val="20003"/>
                    </a:ext>
                  </a:extLst>
                </a:gridCol>
                <a:gridCol w="1189635">
                  <a:extLst>
                    <a:ext uri="{9D8B030D-6E8A-4147-A177-3AD203B41FA5}">
                      <a16:colId xmlns:a16="http://schemas.microsoft.com/office/drawing/2014/main" val="20004"/>
                    </a:ext>
                  </a:extLst>
                </a:gridCol>
                <a:gridCol w="1284384">
                  <a:extLst>
                    <a:ext uri="{9D8B030D-6E8A-4147-A177-3AD203B41FA5}">
                      <a16:colId xmlns:a16="http://schemas.microsoft.com/office/drawing/2014/main" val="20005"/>
                    </a:ext>
                  </a:extLst>
                </a:gridCol>
                <a:gridCol w="1006666">
                  <a:extLst>
                    <a:ext uri="{9D8B030D-6E8A-4147-A177-3AD203B41FA5}">
                      <a16:colId xmlns:a16="http://schemas.microsoft.com/office/drawing/2014/main" val="20006"/>
                    </a:ext>
                  </a:extLst>
                </a:gridCol>
              </a:tblGrid>
              <a:tr h="1647811">
                <a:tc>
                  <a:txBody>
                    <a:bodyPr/>
                    <a:lstStyle/>
                    <a:p>
                      <a:pPr algn="ctr"/>
                      <a:endParaRPr lang="fr-FR" sz="2000" dirty="0">
                        <a:solidFill>
                          <a:schemeClr val="tx1"/>
                        </a:solidFill>
                        <a:effectLst>
                          <a:outerShdw blurRad="38100" dist="38100" dir="2700000" algn="tl">
                            <a:srgbClr val="000000">
                              <a:alpha val="43137"/>
                            </a:srgbClr>
                          </a:outerShdw>
                        </a:effectLst>
                      </a:endParaRPr>
                    </a:p>
                    <a:p>
                      <a:pPr algn="ctr"/>
                      <a:r>
                        <a:rPr lang="fr-FR" sz="2400" dirty="0">
                          <a:solidFill>
                            <a:schemeClr val="tx1"/>
                          </a:solidFill>
                          <a:effectLst>
                            <a:outerShdw blurRad="38100" dist="38100" dir="2700000" algn="tl">
                              <a:srgbClr val="000000">
                                <a:alpha val="43137"/>
                              </a:srgbClr>
                            </a:outerShdw>
                          </a:effectLst>
                        </a:rPr>
                        <a:t>Solution n° </a:t>
                      </a:r>
                      <a:endParaRPr lang="fr-FR" sz="2400" b="1" dirty="0">
                        <a:solidFill>
                          <a:schemeClr val="tx1"/>
                        </a:solidFill>
                        <a:effectLst>
                          <a:outerShdw blurRad="38100" dist="38100" dir="2700000" algn="tl">
                            <a:srgbClr val="000000">
                              <a:alpha val="43137"/>
                            </a:srgbClr>
                          </a:outerShdw>
                        </a:effectLst>
                      </a:endParaRPr>
                    </a:p>
                  </a:txBody>
                  <a:tcPr/>
                </a:tc>
                <a:tc>
                  <a:txBody>
                    <a:bodyPr/>
                    <a:lstStyle/>
                    <a:p>
                      <a:pPr algn="ctr"/>
                      <a:endParaRPr lang="fr-FR" sz="2000" dirty="0">
                        <a:solidFill>
                          <a:schemeClr val="tx1"/>
                        </a:solidFill>
                        <a:effectLst>
                          <a:outerShdw blurRad="38100" dist="38100" dir="2700000" algn="tl">
                            <a:srgbClr val="000000">
                              <a:alpha val="43137"/>
                            </a:srgbClr>
                          </a:outerShdw>
                        </a:effectLst>
                      </a:endParaRPr>
                    </a:p>
                    <a:p>
                      <a:pPr algn="ctr"/>
                      <a:r>
                        <a:rPr lang="fr-FR" sz="2400" dirty="0">
                          <a:solidFill>
                            <a:schemeClr val="tx1"/>
                          </a:solidFill>
                          <a:effectLst>
                            <a:outerShdw blurRad="38100" dist="38100" dir="2700000" algn="tl">
                              <a:srgbClr val="000000">
                                <a:alpha val="43137"/>
                              </a:srgbClr>
                            </a:outerShdw>
                          </a:effectLst>
                        </a:rPr>
                        <a:t>Eau distillée </a:t>
                      </a:r>
                      <a:endParaRPr lang="fr-FR" sz="2400" b="1" dirty="0">
                        <a:solidFill>
                          <a:schemeClr val="tx1"/>
                        </a:solidFill>
                        <a:effectLst>
                          <a:outerShdw blurRad="38100" dist="38100" dir="2700000" algn="tl">
                            <a:srgbClr val="000000">
                              <a:alpha val="43137"/>
                            </a:srgbClr>
                          </a:outerShdw>
                        </a:effectLst>
                      </a:endParaRPr>
                    </a:p>
                  </a:txBody>
                  <a:tcPr/>
                </a:tc>
                <a:tc>
                  <a:txBody>
                    <a:bodyPr/>
                    <a:lstStyle/>
                    <a:p>
                      <a:pPr algn="ctr"/>
                      <a:endParaRPr lang="fr-FR" sz="2000" dirty="0">
                        <a:solidFill>
                          <a:schemeClr val="tx1"/>
                        </a:solidFill>
                        <a:effectLst>
                          <a:outerShdw blurRad="38100" dist="38100" dir="2700000" algn="tl">
                            <a:srgbClr val="000000">
                              <a:alpha val="43137"/>
                            </a:srgbClr>
                          </a:outerShdw>
                        </a:effectLst>
                      </a:endParaRPr>
                    </a:p>
                    <a:p>
                      <a:pPr algn="ctr"/>
                      <a:endParaRPr lang="fr-FR" sz="2000" dirty="0">
                        <a:solidFill>
                          <a:schemeClr val="tx1"/>
                        </a:solidFill>
                        <a:effectLst>
                          <a:outerShdw blurRad="38100" dist="38100" dir="2700000" algn="tl">
                            <a:srgbClr val="000000">
                              <a:alpha val="43137"/>
                            </a:srgbClr>
                          </a:outerShdw>
                        </a:effectLst>
                      </a:endParaRPr>
                    </a:p>
                    <a:p>
                      <a:pPr algn="ctr"/>
                      <a:r>
                        <a:rPr lang="fr-FR" sz="2000" dirty="0">
                          <a:solidFill>
                            <a:schemeClr val="tx1"/>
                          </a:solidFill>
                          <a:effectLst>
                            <a:outerShdw blurRad="38100" dist="38100" dir="2700000" algn="tl">
                              <a:srgbClr val="000000">
                                <a:alpha val="43137"/>
                              </a:srgbClr>
                            </a:outerShdw>
                          </a:effectLst>
                        </a:rPr>
                        <a:t>1</a:t>
                      </a:r>
                      <a:endParaRPr lang="fr-FR" sz="2000" b="1" dirty="0">
                        <a:solidFill>
                          <a:schemeClr val="tx1"/>
                        </a:solidFill>
                        <a:effectLst>
                          <a:outerShdw blurRad="38100" dist="38100" dir="2700000" algn="tl">
                            <a:srgbClr val="000000">
                              <a:alpha val="43137"/>
                            </a:srgbClr>
                          </a:outerShdw>
                        </a:effectLst>
                      </a:endParaRPr>
                    </a:p>
                  </a:txBody>
                  <a:tcPr/>
                </a:tc>
                <a:tc>
                  <a:txBody>
                    <a:bodyPr/>
                    <a:lstStyle/>
                    <a:p>
                      <a:pPr algn="ctr"/>
                      <a:endParaRPr lang="fr-FR" sz="2000" dirty="0">
                        <a:solidFill>
                          <a:schemeClr val="tx1"/>
                        </a:solidFill>
                        <a:effectLst>
                          <a:outerShdw blurRad="38100" dist="38100" dir="2700000" algn="tl">
                            <a:srgbClr val="000000">
                              <a:alpha val="43137"/>
                            </a:srgbClr>
                          </a:outerShdw>
                        </a:effectLst>
                      </a:endParaRPr>
                    </a:p>
                    <a:p>
                      <a:pPr algn="ctr"/>
                      <a:endParaRPr lang="fr-FR" sz="2000" dirty="0">
                        <a:solidFill>
                          <a:schemeClr val="tx1"/>
                        </a:solidFill>
                        <a:effectLst>
                          <a:outerShdw blurRad="38100" dist="38100" dir="2700000" algn="tl">
                            <a:srgbClr val="000000">
                              <a:alpha val="43137"/>
                            </a:srgbClr>
                          </a:outerShdw>
                        </a:effectLst>
                      </a:endParaRPr>
                    </a:p>
                    <a:p>
                      <a:pPr algn="ctr"/>
                      <a:r>
                        <a:rPr lang="fr-FR" sz="2000" dirty="0">
                          <a:solidFill>
                            <a:schemeClr val="tx1"/>
                          </a:solidFill>
                          <a:effectLst>
                            <a:outerShdw blurRad="38100" dist="38100" dir="2700000" algn="tl">
                              <a:srgbClr val="000000">
                                <a:alpha val="43137"/>
                              </a:srgbClr>
                            </a:outerShdw>
                          </a:effectLst>
                        </a:rPr>
                        <a:t>2</a:t>
                      </a:r>
                      <a:endParaRPr lang="fr-FR" sz="2000" b="1" dirty="0">
                        <a:solidFill>
                          <a:schemeClr val="tx1"/>
                        </a:solidFill>
                        <a:effectLst>
                          <a:outerShdw blurRad="38100" dist="38100" dir="2700000" algn="tl">
                            <a:srgbClr val="000000">
                              <a:alpha val="43137"/>
                            </a:srgbClr>
                          </a:outerShdw>
                        </a:effectLst>
                      </a:endParaRPr>
                    </a:p>
                  </a:txBody>
                  <a:tcPr/>
                </a:tc>
                <a:tc>
                  <a:txBody>
                    <a:bodyPr/>
                    <a:lstStyle/>
                    <a:p>
                      <a:pPr algn="ctr"/>
                      <a:endParaRPr lang="fr-FR" sz="2000" dirty="0">
                        <a:solidFill>
                          <a:schemeClr val="tx1"/>
                        </a:solidFill>
                        <a:effectLst>
                          <a:outerShdw blurRad="38100" dist="38100" dir="2700000" algn="tl">
                            <a:srgbClr val="000000">
                              <a:alpha val="43137"/>
                            </a:srgbClr>
                          </a:outerShdw>
                        </a:effectLst>
                      </a:endParaRPr>
                    </a:p>
                    <a:p>
                      <a:pPr algn="ctr"/>
                      <a:endParaRPr lang="fr-FR" sz="2000" dirty="0">
                        <a:solidFill>
                          <a:schemeClr val="tx1"/>
                        </a:solidFill>
                        <a:effectLst>
                          <a:outerShdw blurRad="38100" dist="38100" dir="2700000" algn="tl">
                            <a:srgbClr val="000000">
                              <a:alpha val="43137"/>
                            </a:srgbClr>
                          </a:outerShdw>
                        </a:effectLst>
                      </a:endParaRPr>
                    </a:p>
                    <a:p>
                      <a:pPr algn="ctr"/>
                      <a:r>
                        <a:rPr lang="fr-FR" sz="2000" dirty="0">
                          <a:solidFill>
                            <a:schemeClr val="tx1"/>
                          </a:solidFill>
                          <a:effectLst>
                            <a:outerShdw blurRad="38100" dist="38100" dir="2700000" algn="tl">
                              <a:srgbClr val="000000">
                                <a:alpha val="43137"/>
                              </a:srgbClr>
                            </a:outerShdw>
                          </a:effectLst>
                        </a:rPr>
                        <a:t>3</a:t>
                      </a:r>
                      <a:endParaRPr lang="fr-FR" sz="2000" b="1" dirty="0">
                        <a:solidFill>
                          <a:schemeClr val="tx1"/>
                        </a:solidFill>
                        <a:effectLst>
                          <a:outerShdw blurRad="38100" dist="38100" dir="2700000" algn="tl">
                            <a:srgbClr val="000000">
                              <a:alpha val="43137"/>
                            </a:srgbClr>
                          </a:outerShdw>
                        </a:effectLst>
                      </a:endParaRPr>
                    </a:p>
                  </a:txBody>
                  <a:tcPr/>
                </a:tc>
                <a:tc>
                  <a:txBody>
                    <a:bodyPr/>
                    <a:lstStyle/>
                    <a:p>
                      <a:pPr algn="ctr"/>
                      <a:endParaRPr lang="fr-FR" sz="2000" dirty="0">
                        <a:solidFill>
                          <a:schemeClr val="tx1"/>
                        </a:solidFill>
                        <a:effectLst>
                          <a:outerShdw blurRad="38100" dist="38100" dir="2700000" algn="tl">
                            <a:srgbClr val="000000">
                              <a:alpha val="43137"/>
                            </a:srgbClr>
                          </a:outerShdw>
                        </a:effectLst>
                      </a:endParaRPr>
                    </a:p>
                    <a:p>
                      <a:pPr algn="ctr"/>
                      <a:endParaRPr lang="fr-FR" sz="2000" dirty="0">
                        <a:solidFill>
                          <a:schemeClr val="tx1"/>
                        </a:solidFill>
                        <a:effectLst>
                          <a:outerShdw blurRad="38100" dist="38100" dir="2700000" algn="tl">
                            <a:srgbClr val="000000">
                              <a:alpha val="43137"/>
                            </a:srgbClr>
                          </a:outerShdw>
                        </a:effectLst>
                      </a:endParaRPr>
                    </a:p>
                    <a:p>
                      <a:pPr algn="ctr"/>
                      <a:r>
                        <a:rPr lang="fr-FR" sz="2000" dirty="0">
                          <a:solidFill>
                            <a:schemeClr val="tx1"/>
                          </a:solidFill>
                          <a:effectLst>
                            <a:outerShdw blurRad="38100" dist="38100" dir="2700000" algn="tl">
                              <a:srgbClr val="000000">
                                <a:alpha val="43137"/>
                              </a:srgbClr>
                            </a:outerShdw>
                          </a:effectLst>
                        </a:rPr>
                        <a:t>4</a:t>
                      </a:r>
                      <a:endParaRPr lang="fr-FR" sz="2000" b="1" dirty="0">
                        <a:solidFill>
                          <a:schemeClr val="tx1"/>
                        </a:solidFill>
                        <a:effectLst>
                          <a:outerShdw blurRad="38100" dist="38100" dir="2700000" algn="tl">
                            <a:srgbClr val="000000">
                              <a:alpha val="43137"/>
                            </a:srgbClr>
                          </a:outerShdw>
                        </a:effectLst>
                      </a:endParaRPr>
                    </a:p>
                  </a:txBody>
                  <a:tcPr/>
                </a:tc>
                <a:tc>
                  <a:txBody>
                    <a:bodyPr/>
                    <a:lstStyle/>
                    <a:p>
                      <a:pPr algn="ctr"/>
                      <a:endParaRPr lang="fr-FR" sz="2000" dirty="0">
                        <a:solidFill>
                          <a:schemeClr val="tx1"/>
                        </a:solidFill>
                        <a:effectLst>
                          <a:outerShdw blurRad="38100" dist="38100" dir="2700000" algn="tl">
                            <a:srgbClr val="000000">
                              <a:alpha val="43137"/>
                            </a:srgbClr>
                          </a:outerShdw>
                        </a:effectLst>
                      </a:endParaRPr>
                    </a:p>
                    <a:p>
                      <a:pPr algn="ctr"/>
                      <a:endParaRPr lang="fr-FR" sz="2000" dirty="0">
                        <a:solidFill>
                          <a:schemeClr val="tx1"/>
                        </a:solidFill>
                        <a:effectLst>
                          <a:outerShdw blurRad="38100" dist="38100" dir="2700000" algn="tl">
                            <a:srgbClr val="000000">
                              <a:alpha val="43137"/>
                            </a:srgbClr>
                          </a:outerShdw>
                        </a:effectLst>
                      </a:endParaRPr>
                    </a:p>
                    <a:p>
                      <a:pPr algn="ctr"/>
                      <a:r>
                        <a:rPr lang="fr-FR" sz="2000" dirty="0">
                          <a:solidFill>
                            <a:schemeClr val="tx1"/>
                          </a:solidFill>
                          <a:effectLst>
                            <a:outerShdw blurRad="38100" dist="38100" dir="2700000" algn="tl">
                              <a:srgbClr val="000000">
                                <a:alpha val="43137"/>
                              </a:srgbClr>
                            </a:outerShdw>
                          </a:effectLst>
                        </a:rPr>
                        <a:t>5</a:t>
                      </a:r>
                      <a:endParaRPr lang="fr-FR" sz="2000" b="1" dirty="0">
                        <a:solidFill>
                          <a:schemeClr val="tx1"/>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0"/>
                  </a:ext>
                </a:extLst>
              </a:tr>
              <a:tr h="17683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a:effectLst>
                            <a:outerShdw blurRad="38100" dist="38100" dir="2700000" algn="tl">
                              <a:srgbClr val="000000">
                                <a:alpha val="43137"/>
                              </a:srgbClr>
                            </a:outerShdw>
                          </a:effectLst>
                        </a:rPr>
                        <a:t>[I2] ou c (</a:t>
                      </a:r>
                      <a:r>
                        <a:rPr lang="fr-FR" sz="2400" dirty="0" err="1">
                          <a:effectLst>
                            <a:outerShdw blurRad="38100" dist="38100" dir="2700000" algn="tl">
                              <a:srgbClr val="000000">
                                <a:alpha val="43137"/>
                              </a:srgbClr>
                            </a:outerShdw>
                          </a:effectLst>
                        </a:rPr>
                        <a:t>mol.L</a:t>
                      </a:r>
                      <a:r>
                        <a:rPr lang="fr-FR" sz="2400" dirty="0">
                          <a:effectLst>
                            <a:outerShdw blurRad="38100" dist="38100" dir="2700000" algn="tl">
                              <a:srgbClr val="000000">
                                <a:alpha val="43137"/>
                              </a:srgbClr>
                            </a:outerShdw>
                          </a:effectLst>
                        </a:rPr>
                        <a:t>-1) </a:t>
                      </a:r>
                      <a:endParaRPr lang="fr-FR" sz="2400" b="1" dirty="0">
                        <a:solidFill>
                          <a:schemeClr val="tx1"/>
                        </a:solidFill>
                        <a:effectLst>
                          <a:outerShdw blurRad="38100" dist="38100" dir="2700000" algn="tl">
                            <a:srgbClr val="000000">
                              <a:alpha val="43137"/>
                            </a:srgbClr>
                          </a:outerShdw>
                        </a:effectLst>
                      </a:endParaRPr>
                    </a:p>
                  </a:txBody>
                  <a:tcPr/>
                </a:tc>
                <a:tc>
                  <a:txBody>
                    <a:bodyPr/>
                    <a:lstStyle/>
                    <a:p>
                      <a:endParaRPr lang="fr-FR" dirty="0"/>
                    </a:p>
                    <a:p>
                      <a:pPr algn="ctr"/>
                      <a:r>
                        <a:rPr lang="fr-FR" sz="2800" dirty="0"/>
                        <a:t>0 </a:t>
                      </a:r>
                    </a:p>
                    <a:p>
                      <a:pPr algn="ctr"/>
                      <a:r>
                        <a:rPr lang="fr-FR" sz="2800" dirty="0"/>
                        <a:t>blanc </a:t>
                      </a:r>
                    </a:p>
                  </a:txBody>
                  <a:tcPr/>
                </a:tc>
                <a:tc>
                  <a:txBody>
                    <a:bodyPr/>
                    <a:lstStyle/>
                    <a:p>
                      <a:r>
                        <a:rPr kumimoji="0" lang="fr-FR" sz="2000" kern="1200" dirty="0">
                          <a:solidFill>
                            <a:schemeClr val="dk1"/>
                          </a:solidFill>
                          <a:latin typeface="+mj-lt"/>
                          <a:ea typeface="+mn-ea"/>
                          <a:cs typeface="+mn-cs"/>
                        </a:rPr>
                        <a:t>  </a:t>
                      </a:r>
                    </a:p>
                    <a:p>
                      <a:endParaRPr kumimoji="0" lang="fr-FR" sz="2000" kern="1200" dirty="0">
                        <a:solidFill>
                          <a:schemeClr val="dk1"/>
                        </a:solidFill>
                        <a:latin typeface="+mj-lt"/>
                        <a:ea typeface="+mn-ea"/>
                        <a:cs typeface="+mn-cs"/>
                      </a:endParaRPr>
                    </a:p>
                    <a:p>
                      <a:r>
                        <a:rPr kumimoji="0" lang="fr-FR" sz="2000" kern="1200" dirty="0">
                          <a:solidFill>
                            <a:schemeClr val="dk1"/>
                          </a:solidFill>
                          <a:latin typeface="+mj-lt"/>
                          <a:ea typeface="+mn-ea"/>
                          <a:cs typeface="+mn-cs"/>
                        </a:rPr>
                        <a:t>2.08 10-4</a:t>
                      </a:r>
                    </a:p>
                    <a:p>
                      <a:r>
                        <a:rPr kumimoji="0" lang="fr-FR" sz="2000" kern="1200" dirty="0" err="1">
                          <a:solidFill>
                            <a:schemeClr val="dk1"/>
                          </a:solidFill>
                          <a:latin typeface="+mj-lt"/>
                          <a:ea typeface="+mn-ea"/>
                          <a:cs typeface="+mn-cs"/>
                        </a:rPr>
                        <a:t>Vpré</a:t>
                      </a:r>
                      <a:r>
                        <a:rPr kumimoji="0" lang="fr-FR" sz="2000" kern="1200" dirty="0">
                          <a:solidFill>
                            <a:schemeClr val="dk1"/>
                          </a:solidFill>
                          <a:latin typeface="+mj-lt"/>
                          <a:ea typeface="+mn-ea"/>
                          <a:cs typeface="+mn-cs"/>
                        </a:rPr>
                        <a:t>=8ml</a:t>
                      </a:r>
                    </a:p>
                  </a:txBody>
                  <a:tcPr/>
                </a:tc>
                <a:tc>
                  <a:txBody>
                    <a:bodyPr/>
                    <a:lstStyle/>
                    <a:p>
                      <a:endParaRPr kumimoji="0" lang="fr-FR" sz="2000" kern="1200" dirty="0">
                        <a:solidFill>
                          <a:schemeClr val="dk1"/>
                        </a:solidFill>
                        <a:latin typeface="+mj-lt"/>
                        <a:ea typeface="+mn-ea"/>
                        <a:cs typeface="+mn-cs"/>
                      </a:endParaRPr>
                    </a:p>
                    <a:p>
                      <a:endParaRPr kumimoji="0" lang="fr-FR" sz="2000" kern="1200" dirty="0">
                        <a:solidFill>
                          <a:schemeClr val="dk1"/>
                        </a:solidFill>
                        <a:latin typeface="+mj-lt"/>
                        <a:ea typeface="+mn-ea"/>
                        <a:cs typeface="+mn-cs"/>
                      </a:endParaRPr>
                    </a:p>
                    <a:p>
                      <a:r>
                        <a:rPr kumimoji="0" lang="fr-FR" sz="2000" kern="1200" dirty="0">
                          <a:solidFill>
                            <a:schemeClr val="dk1"/>
                          </a:solidFill>
                          <a:latin typeface="+mj-lt"/>
                          <a:ea typeface="+mn-ea"/>
                          <a:cs typeface="+mn-cs"/>
                        </a:rPr>
                        <a:t>2.6 10-4</a:t>
                      </a:r>
                    </a:p>
                    <a:p>
                      <a:r>
                        <a:rPr kumimoji="0" lang="fr-FR" sz="2000" kern="1200" dirty="0" err="1">
                          <a:solidFill>
                            <a:schemeClr val="dk1"/>
                          </a:solidFill>
                          <a:latin typeface="+mj-lt"/>
                          <a:ea typeface="+mn-ea"/>
                          <a:cs typeface="+mn-cs"/>
                        </a:rPr>
                        <a:t>Vpré</a:t>
                      </a:r>
                      <a:r>
                        <a:rPr kumimoji="0" lang="fr-FR" sz="2000" kern="1200" dirty="0">
                          <a:solidFill>
                            <a:schemeClr val="dk1"/>
                          </a:solidFill>
                          <a:latin typeface="+mj-lt"/>
                          <a:ea typeface="+mn-ea"/>
                          <a:cs typeface="+mn-cs"/>
                        </a:rPr>
                        <a:t>=10 ml</a:t>
                      </a:r>
                    </a:p>
                  </a:txBody>
                  <a:tcPr/>
                </a:tc>
                <a:tc>
                  <a:txBody>
                    <a:bodyPr/>
                    <a:lstStyle/>
                    <a:p>
                      <a:endParaRPr kumimoji="0" lang="fr-FR" sz="2000" kern="1200" dirty="0">
                        <a:solidFill>
                          <a:schemeClr val="dk1"/>
                        </a:solidFill>
                        <a:latin typeface="+mj-lt"/>
                        <a:ea typeface="+mn-ea"/>
                        <a:cs typeface="+mn-cs"/>
                      </a:endParaRPr>
                    </a:p>
                    <a:p>
                      <a:endParaRPr kumimoji="0" lang="fr-FR" sz="2000" kern="1200" dirty="0">
                        <a:solidFill>
                          <a:schemeClr val="dk1"/>
                        </a:solidFill>
                        <a:latin typeface="+mj-lt"/>
                        <a:ea typeface="+mn-ea"/>
                        <a:cs typeface="+mn-cs"/>
                      </a:endParaRPr>
                    </a:p>
                    <a:p>
                      <a:r>
                        <a:rPr kumimoji="0" lang="fr-FR" sz="2000" kern="1200" dirty="0">
                          <a:solidFill>
                            <a:schemeClr val="dk1"/>
                          </a:solidFill>
                          <a:latin typeface="+mj-lt"/>
                          <a:ea typeface="+mn-ea"/>
                          <a:cs typeface="+mn-cs"/>
                        </a:rPr>
                        <a:t>3.1 10-4</a:t>
                      </a:r>
                    </a:p>
                    <a:p>
                      <a:r>
                        <a:rPr kumimoji="0" lang="fr-FR" sz="2000" kern="1200" dirty="0" err="1">
                          <a:solidFill>
                            <a:schemeClr val="dk1"/>
                          </a:solidFill>
                          <a:latin typeface="+mj-lt"/>
                          <a:ea typeface="+mn-ea"/>
                          <a:cs typeface="+mn-cs"/>
                        </a:rPr>
                        <a:t>Vpré</a:t>
                      </a:r>
                      <a:r>
                        <a:rPr kumimoji="0" lang="fr-FR" sz="2000" kern="1200" dirty="0">
                          <a:solidFill>
                            <a:schemeClr val="dk1"/>
                          </a:solidFill>
                          <a:latin typeface="+mj-lt"/>
                          <a:ea typeface="+mn-ea"/>
                          <a:cs typeface="+mn-cs"/>
                        </a:rPr>
                        <a:t>=12ml</a:t>
                      </a:r>
                    </a:p>
                  </a:txBody>
                  <a:tcPr/>
                </a:tc>
                <a:tc>
                  <a:txBody>
                    <a:bodyPr/>
                    <a:lstStyle/>
                    <a:p>
                      <a:endParaRPr kumimoji="0" lang="fr-FR" sz="2000" kern="1200" dirty="0">
                        <a:solidFill>
                          <a:schemeClr val="dk1"/>
                        </a:solidFill>
                        <a:latin typeface="+mj-lt"/>
                        <a:ea typeface="+mn-ea"/>
                        <a:cs typeface="+mn-cs"/>
                      </a:endParaRPr>
                    </a:p>
                    <a:p>
                      <a:endParaRPr kumimoji="0" lang="fr-FR" sz="2000" kern="1200" dirty="0">
                        <a:solidFill>
                          <a:schemeClr val="dk1"/>
                        </a:solidFill>
                        <a:latin typeface="+mj-lt"/>
                        <a:ea typeface="+mn-ea"/>
                        <a:cs typeface="+mn-cs"/>
                      </a:endParaRPr>
                    </a:p>
                    <a:p>
                      <a:r>
                        <a:rPr kumimoji="0" lang="fr-FR" sz="2000" kern="1200" dirty="0">
                          <a:solidFill>
                            <a:schemeClr val="dk1"/>
                          </a:solidFill>
                          <a:latin typeface="+mj-lt"/>
                          <a:ea typeface="+mn-ea"/>
                          <a:cs typeface="+mn-cs"/>
                        </a:rPr>
                        <a:t>3.6 10-4</a:t>
                      </a:r>
                    </a:p>
                    <a:p>
                      <a:r>
                        <a:rPr kumimoji="0" lang="fr-FR" sz="2000" kern="1200" dirty="0" err="1">
                          <a:solidFill>
                            <a:schemeClr val="dk1"/>
                          </a:solidFill>
                          <a:latin typeface="+mj-lt"/>
                          <a:ea typeface="+mn-ea"/>
                          <a:cs typeface="+mn-cs"/>
                        </a:rPr>
                        <a:t>Vprè</a:t>
                      </a:r>
                      <a:r>
                        <a:rPr kumimoji="0" lang="fr-FR" sz="2000" kern="1200" dirty="0">
                          <a:solidFill>
                            <a:schemeClr val="dk1"/>
                          </a:solidFill>
                          <a:latin typeface="+mj-lt"/>
                          <a:ea typeface="+mn-ea"/>
                          <a:cs typeface="+mn-cs"/>
                        </a:rPr>
                        <a:t>=14ml</a:t>
                      </a:r>
                    </a:p>
                  </a:txBody>
                  <a:tcPr/>
                </a:tc>
                <a:tc>
                  <a:txBody>
                    <a:bodyPr/>
                    <a:lstStyle/>
                    <a:p>
                      <a:endParaRPr kumimoji="0" lang="fr-FR" sz="2000" kern="1200" dirty="0">
                        <a:solidFill>
                          <a:schemeClr val="dk1"/>
                        </a:solidFill>
                        <a:latin typeface="+mj-lt"/>
                        <a:ea typeface="+mn-ea"/>
                        <a:cs typeface="+mn-cs"/>
                      </a:endParaRPr>
                    </a:p>
                    <a:p>
                      <a:endParaRPr kumimoji="0" lang="fr-FR" sz="2000" kern="1200" dirty="0">
                        <a:solidFill>
                          <a:schemeClr val="dk1"/>
                        </a:solidFill>
                        <a:latin typeface="+mj-lt"/>
                        <a:ea typeface="+mn-ea"/>
                        <a:cs typeface="+mn-cs"/>
                      </a:endParaRPr>
                    </a:p>
                    <a:p>
                      <a:r>
                        <a:rPr kumimoji="0" lang="fr-FR" sz="2000" kern="1200" dirty="0">
                          <a:solidFill>
                            <a:schemeClr val="dk1"/>
                          </a:solidFill>
                          <a:latin typeface="+mj-lt"/>
                          <a:ea typeface="+mn-ea"/>
                          <a:cs typeface="+mn-cs"/>
                        </a:rPr>
                        <a:t>1.3 10-3</a:t>
                      </a:r>
                    </a:p>
                    <a:p>
                      <a:r>
                        <a:rPr kumimoji="0" lang="fr-FR" sz="2000" kern="1200" dirty="0">
                          <a:solidFill>
                            <a:schemeClr val="dk1"/>
                          </a:solidFill>
                          <a:latin typeface="+mj-lt"/>
                          <a:ea typeface="+mn-ea"/>
                          <a:cs typeface="+mn-cs"/>
                        </a:rPr>
                        <a:t>Solution mère </a:t>
                      </a:r>
                    </a:p>
                  </a:txBody>
                  <a:tcPr/>
                </a:tc>
                <a:extLst>
                  <a:ext uri="{0D108BD9-81ED-4DB2-BD59-A6C34878D82A}">
                    <a16:rowId xmlns:a16="http://schemas.microsoft.com/office/drawing/2014/main" val="10001"/>
                  </a:ext>
                </a:extLst>
              </a:tr>
              <a:tr h="1768382">
                <a:tc>
                  <a:txBody>
                    <a:bodyPr/>
                    <a:lstStyle/>
                    <a:p>
                      <a:endParaRPr lang="fr-FR" sz="2000" dirty="0"/>
                    </a:p>
                    <a:p>
                      <a:r>
                        <a:rPr lang="fr-FR" sz="2000" dirty="0"/>
                        <a:t>Absorbance</a:t>
                      </a:r>
                    </a:p>
                    <a:p>
                      <a:pPr algn="ctr"/>
                      <a:r>
                        <a:rPr lang="fr-FR" sz="3200" dirty="0"/>
                        <a:t>A</a:t>
                      </a:r>
                      <a:endParaRPr lang="fr-FR" sz="3200" b="1" dirty="0"/>
                    </a:p>
                  </a:txBody>
                  <a:tcPr/>
                </a:tc>
                <a:tc>
                  <a:txBody>
                    <a:bodyPr/>
                    <a:lstStyle/>
                    <a:p>
                      <a:pPr marL="0" algn="l" rtl="0" eaLnBrk="1" latinLnBrk="0" hangingPunct="1"/>
                      <a:endParaRPr kumimoji="0" lang="fr-FR" sz="2400" kern="1200" dirty="0">
                        <a:solidFill>
                          <a:schemeClr val="dk1"/>
                        </a:solidFill>
                        <a:latin typeface="+mj-lt"/>
                        <a:ea typeface="+mn-ea"/>
                        <a:cs typeface="+mn-cs"/>
                      </a:endParaRPr>
                    </a:p>
                    <a:p>
                      <a:pPr marL="0" algn="l" rtl="0" eaLnBrk="1" latinLnBrk="0" hangingPunct="1"/>
                      <a:r>
                        <a:rPr kumimoji="0" lang="fr-FR" sz="2400" kern="1200" dirty="0">
                          <a:solidFill>
                            <a:schemeClr val="dk1"/>
                          </a:solidFill>
                          <a:latin typeface="+mj-lt"/>
                          <a:ea typeface="+mn-ea"/>
                          <a:cs typeface="+mn-cs"/>
                        </a:rPr>
                        <a:t>0</a:t>
                      </a:r>
                    </a:p>
                  </a:txBody>
                  <a:tcPr/>
                </a:tc>
                <a:tc>
                  <a:txBody>
                    <a:bodyPr/>
                    <a:lstStyle/>
                    <a:p>
                      <a:pPr marL="0" algn="l" rtl="0" eaLnBrk="1" latinLnBrk="0" hangingPunct="1"/>
                      <a:endParaRPr kumimoji="0" lang="fr-FR" sz="2400" kern="1200" dirty="0">
                        <a:solidFill>
                          <a:schemeClr val="dk1"/>
                        </a:solidFill>
                        <a:latin typeface="+mj-lt"/>
                        <a:ea typeface="+mn-ea"/>
                        <a:cs typeface="+mn-cs"/>
                      </a:endParaRPr>
                    </a:p>
                    <a:p>
                      <a:pPr marL="0" algn="l" rtl="0" eaLnBrk="1" latinLnBrk="0" hangingPunct="1"/>
                      <a:r>
                        <a:rPr kumimoji="0" lang="fr-FR" sz="2400" kern="1200" dirty="0">
                          <a:solidFill>
                            <a:schemeClr val="dk1"/>
                          </a:solidFill>
                          <a:latin typeface="+mj-lt"/>
                          <a:ea typeface="+mn-ea"/>
                          <a:cs typeface="+mn-cs"/>
                        </a:rPr>
                        <a:t>0,0312</a:t>
                      </a:r>
                    </a:p>
                  </a:txBody>
                  <a:tcPr/>
                </a:tc>
                <a:tc>
                  <a:txBody>
                    <a:bodyPr/>
                    <a:lstStyle/>
                    <a:p>
                      <a:endParaRPr kumimoji="0" lang="fr-FR" sz="2400" kern="1200" dirty="0">
                        <a:solidFill>
                          <a:schemeClr val="dk1"/>
                        </a:solidFill>
                        <a:latin typeface="+mj-lt"/>
                        <a:ea typeface="+mn-ea"/>
                        <a:cs typeface="+mn-cs"/>
                      </a:endParaRPr>
                    </a:p>
                    <a:p>
                      <a:r>
                        <a:rPr kumimoji="0" lang="fr-FR" sz="2400" kern="1200" dirty="0">
                          <a:solidFill>
                            <a:schemeClr val="dk1"/>
                          </a:solidFill>
                          <a:latin typeface="+mj-lt"/>
                          <a:ea typeface="+mn-ea"/>
                          <a:cs typeface="+mn-cs"/>
                        </a:rPr>
                        <a:t>0,0309</a:t>
                      </a:r>
                    </a:p>
                  </a:txBody>
                  <a:tcPr/>
                </a:tc>
                <a:tc>
                  <a:txBody>
                    <a:bodyPr/>
                    <a:lstStyle/>
                    <a:p>
                      <a:endParaRPr kumimoji="0" lang="fr-FR" sz="2400" kern="1200" dirty="0">
                        <a:solidFill>
                          <a:schemeClr val="dk1"/>
                        </a:solidFill>
                        <a:latin typeface="+mj-lt"/>
                        <a:ea typeface="+mn-ea"/>
                        <a:cs typeface="+mn-cs"/>
                      </a:endParaRPr>
                    </a:p>
                    <a:p>
                      <a:r>
                        <a:rPr kumimoji="0" lang="fr-FR" sz="2400" kern="1200" dirty="0">
                          <a:solidFill>
                            <a:schemeClr val="dk1"/>
                          </a:solidFill>
                          <a:latin typeface="+mj-lt"/>
                          <a:ea typeface="+mn-ea"/>
                          <a:cs typeface="+mn-cs"/>
                        </a:rPr>
                        <a:t>0,0465</a:t>
                      </a:r>
                    </a:p>
                  </a:txBody>
                  <a:tcPr/>
                </a:tc>
                <a:tc>
                  <a:txBody>
                    <a:bodyPr/>
                    <a:lstStyle/>
                    <a:p>
                      <a:endParaRPr kumimoji="0" lang="fr-FR" sz="2400" kern="1200" dirty="0">
                        <a:solidFill>
                          <a:schemeClr val="dk1"/>
                        </a:solidFill>
                        <a:latin typeface="+mj-lt"/>
                        <a:ea typeface="+mn-ea"/>
                        <a:cs typeface="+mn-cs"/>
                      </a:endParaRPr>
                    </a:p>
                    <a:p>
                      <a:r>
                        <a:rPr kumimoji="0" lang="fr-FR" sz="2400" kern="1200" dirty="0">
                          <a:solidFill>
                            <a:schemeClr val="dk1"/>
                          </a:solidFill>
                          <a:latin typeface="+mj-lt"/>
                          <a:ea typeface="+mn-ea"/>
                          <a:cs typeface="+mn-cs"/>
                        </a:rPr>
                        <a:t>0.054</a:t>
                      </a:r>
                    </a:p>
                  </a:txBody>
                  <a:tcPr/>
                </a:tc>
                <a:tc>
                  <a:txBody>
                    <a:bodyPr/>
                    <a:lstStyle/>
                    <a:p>
                      <a:endParaRPr kumimoji="0" lang="fr-FR" sz="2400" kern="1200" dirty="0">
                        <a:solidFill>
                          <a:schemeClr val="dk1"/>
                        </a:solidFill>
                        <a:latin typeface="+mj-lt"/>
                        <a:ea typeface="+mn-ea"/>
                        <a:cs typeface="+mn-cs"/>
                      </a:endParaRPr>
                    </a:p>
                    <a:p>
                      <a:r>
                        <a:rPr kumimoji="0" lang="fr-FR" sz="2400" kern="1200" dirty="0">
                          <a:solidFill>
                            <a:schemeClr val="dk1"/>
                          </a:solidFill>
                          <a:latin typeface="+mj-lt"/>
                          <a:ea typeface="+mn-ea"/>
                          <a:cs typeface="+mn-cs"/>
                        </a:rPr>
                        <a:t>0.195</a:t>
                      </a:r>
                    </a:p>
                  </a:txBody>
                  <a:tcPr/>
                </a:tc>
                <a:extLst>
                  <a:ext uri="{0D108BD9-81ED-4DB2-BD59-A6C34878D82A}">
                    <a16:rowId xmlns:a16="http://schemas.microsoft.com/office/drawing/2014/main" val="10002"/>
                  </a:ext>
                </a:extLst>
              </a:tr>
            </a:tbl>
          </a:graphicData>
        </a:graphic>
      </p:graphicFrame>
      <p:sp>
        <p:nvSpPr>
          <p:cNvPr id="5" name="Rectangle 4"/>
          <p:cNvSpPr/>
          <p:nvPr/>
        </p:nvSpPr>
        <p:spPr>
          <a:xfrm>
            <a:off x="395536" y="404664"/>
            <a:ext cx="8280919" cy="461665"/>
          </a:xfrm>
          <a:prstGeom prst="rect">
            <a:avLst/>
          </a:prstGeom>
        </p:spPr>
        <p:txBody>
          <a:bodyPr wrap="square">
            <a:spAutoFit/>
          </a:bodyPr>
          <a:lstStyle/>
          <a:p>
            <a:r>
              <a:rPr lang="fr-FR" sz="2400" b="1" u="sng" dirty="0">
                <a:solidFill>
                  <a:srgbClr val="0070C0"/>
                </a:solidFill>
                <a:latin typeface="Times New Roman" pitchFamily="18" charset="0"/>
                <a:ea typeface="+mj-ea"/>
                <a:cs typeface="Times New Roman" pitchFamily="18" charset="0"/>
              </a:rPr>
              <a:t>3-La Détermination de La constante de </a:t>
            </a:r>
            <a:r>
              <a:rPr lang="fr-FR" sz="2400" b="1" u="sng" dirty="0" err="1">
                <a:solidFill>
                  <a:srgbClr val="0070C0"/>
                </a:solidFill>
                <a:latin typeface="Times New Roman" pitchFamily="18" charset="0"/>
                <a:ea typeface="+mj-ea"/>
                <a:cs typeface="Times New Roman" pitchFamily="18" charset="0"/>
              </a:rPr>
              <a:t>Beer</a:t>
            </a:r>
            <a:r>
              <a:rPr lang="fr-FR" sz="2400" b="1" u="sng" dirty="0">
                <a:solidFill>
                  <a:srgbClr val="0070C0"/>
                </a:solidFill>
                <a:latin typeface="Times New Roman" pitchFamily="18" charset="0"/>
                <a:ea typeface="+mj-ea"/>
                <a:cs typeface="Times New Roman" pitchFamily="18" charset="0"/>
              </a:rPr>
              <a:t>-Lambert </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8229600" cy="1080120"/>
          </a:xfrm>
        </p:spPr>
        <p:txBody>
          <a:bodyPr>
            <a:normAutofit/>
          </a:bodyPr>
          <a:lstStyle/>
          <a:p>
            <a:endParaRPr lang="fr-FR" sz="3600" b="1" dirty="0">
              <a:solidFill>
                <a:srgbClr val="002060"/>
              </a:solidFill>
              <a:effectLst>
                <a:outerShdw blurRad="38100" dist="38100" dir="2700000" algn="tl">
                  <a:srgbClr val="000000">
                    <a:alpha val="43137"/>
                  </a:srgbClr>
                </a:outerShdw>
              </a:effectLst>
            </a:endParaRPr>
          </a:p>
        </p:txBody>
      </p:sp>
      <p:pic>
        <p:nvPicPr>
          <p:cNvPr id="27650" name="Picture 2"/>
          <p:cNvPicPr>
            <a:picLocks noGrp="1" noChangeAspect="1" noChangeArrowheads="1"/>
          </p:cNvPicPr>
          <p:nvPr>
            <p:ph idx="1"/>
          </p:nvPr>
        </p:nvPicPr>
        <p:blipFill>
          <a:blip cstate="print"/>
          <a:stretch>
            <a:fillRect/>
          </a:stretch>
        </p:blipFill>
        <p:spPr bwMode="auto">
          <a:xfrm>
            <a:off x="541360" y="1935163"/>
            <a:ext cx="8061280" cy="4389437"/>
          </a:xfrm>
          <a:prstGeom prst="rect">
            <a:avLst/>
          </a:prstGeom>
          <a:noFill/>
          <a:ln w="9525">
            <a:noFill/>
            <a:miter lim="800000"/>
            <a:headEnd/>
            <a:tailEnd/>
          </a:ln>
        </p:spPr>
      </p:pic>
      <p:sp>
        <p:nvSpPr>
          <p:cNvPr id="5" name="Rectangle 4"/>
          <p:cNvSpPr/>
          <p:nvPr/>
        </p:nvSpPr>
        <p:spPr>
          <a:xfrm>
            <a:off x="1259632" y="332656"/>
            <a:ext cx="7416824" cy="115212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spcBef>
                <a:spcPct val="0"/>
              </a:spcBef>
            </a:pPr>
            <a:r>
              <a:rPr lang="fr-FR" sz="2800" b="1" u="sng" dirty="0">
                <a:solidFill>
                  <a:srgbClr val="002060"/>
                </a:solidFill>
                <a:latin typeface="Times New Roman" pitchFamily="18" charset="0"/>
                <a:cs typeface="Times New Roman" pitchFamily="18" charset="0"/>
              </a:rPr>
              <a:t>Absorbance de solutions de </a:t>
            </a:r>
            <a:r>
              <a:rPr lang="fr-FR" sz="2800" b="1" u="sng" dirty="0" err="1">
                <a:solidFill>
                  <a:srgbClr val="002060"/>
                </a:solidFill>
                <a:latin typeface="Times New Roman" pitchFamily="18" charset="0"/>
                <a:cs typeface="Times New Roman" pitchFamily="18" charset="0"/>
              </a:rPr>
              <a:t>diiode</a:t>
            </a:r>
            <a:r>
              <a:rPr lang="fr-FR" sz="2800" b="1" u="sng" dirty="0">
                <a:solidFill>
                  <a:srgbClr val="002060"/>
                </a:solidFill>
                <a:latin typeface="Times New Roman" pitchFamily="18" charset="0"/>
                <a:cs typeface="Times New Roman" pitchFamily="18" charset="0"/>
              </a:rPr>
              <a:t> en fonction de leur concentration molaire</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fltVal val="0"/>
                                          </p:val>
                                        </p:tav>
                                        <p:tav tm="100000">
                                          <p:val>
                                            <p:strVal val="#ppt_h"/>
                                          </p:val>
                                        </p:tav>
                                      </p:tavLst>
                                    </p:anim>
                                    <p:anim calcmode="lin" valueType="num">
                                      <p:cBhvr>
                                        <p:cTn id="9" dur="500" fill="hold"/>
                                        <p:tgtEl>
                                          <p:spTgt spid="27650"/>
                                        </p:tgtEl>
                                        <p:attrNameLst>
                                          <p:attrName>style.rotation</p:attrName>
                                        </p:attrNameLst>
                                      </p:cBhvr>
                                      <p:tavLst>
                                        <p:tav tm="0">
                                          <p:val>
                                            <p:fltVal val="360"/>
                                          </p:val>
                                        </p:tav>
                                        <p:tav tm="100000">
                                          <p:val>
                                            <p:fltVal val="0"/>
                                          </p:val>
                                        </p:tav>
                                      </p:tavLst>
                                    </p:anim>
                                    <p:animEffect transition="in" filter="fade">
                                      <p:cBhvr>
                                        <p:cTn id="10"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solidFill>
                  <a:srgbClr val="FF0000"/>
                </a:solidFill>
              </a:rPr>
              <a:t>la vitesse de réaction</a:t>
            </a:r>
            <a:endParaRPr lang="fr-FR" dirty="0">
              <a:solidFill>
                <a:srgbClr val="FF0000"/>
              </a:solidFill>
            </a:endParaRPr>
          </a:p>
        </p:txBody>
      </p:sp>
      <p:pic>
        <p:nvPicPr>
          <p:cNvPr id="4098" name="Picture 2"/>
          <p:cNvPicPr>
            <a:picLocks noChangeAspect="1" noChangeArrowheads="1"/>
          </p:cNvPicPr>
          <p:nvPr/>
        </p:nvPicPr>
        <p:blipFill>
          <a:blip r:embed="rId2" cstate="print"/>
          <a:srcRect/>
          <a:stretch>
            <a:fillRect/>
          </a:stretch>
        </p:blipFill>
        <p:spPr bwMode="auto">
          <a:xfrm>
            <a:off x="179512" y="1700808"/>
            <a:ext cx="8964488" cy="5157192"/>
          </a:xfrm>
          <a:prstGeom prst="rect">
            <a:avLst/>
          </a:prstGeom>
          <a:noFill/>
          <a:ln w="9525">
            <a:noFill/>
            <a:miter lim="800000"/>
            <a:headEnd/>
            <a:tailEnd/>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fr-FR" sz="2800" b="1" dirty="0">
                <a:solidFill>
                  <a:srgbClr val="002060"/>
                </a:solidFill>
              </a:rPr>
              <a:t>Calcule le coefficient directeur k.</a:t>
            </a:r>
          </a:p>
          <a:p>
            <a:r>
              <a:rPr lang="fr-FR" sz="2800" dirty="0"/>
              <a:t>D’après loi de </a:t>
            </a:r>
            <a:r>
              <a:rPr lang="fr-FR" sz="2800" dirty="0" err="1"/>
              <a:t>Beer</a:t>
            </a:r>
            <a:r>
              <a:rPr lang="fr-FR" sz="2800" dirty="0"/>
              <a:t>-Lambert :</a:t>
            </a:r>
          </a:p>
          <a:p>
            <a:pPr>
              <a:buFont typeface="Arial" charset="0"/>
              <a:buNone/>
            </a:pPr>
            <a:r>
              <a:rPr lang="fr-FR" dirty="0"/>
              <a:t>              A= K C</a:t>
            </a:r>
          </a:p>
          <a:p>
            <a:pPr>
              <a:buFont typeface="Arial" charset="0"/>
              <a:buNone/>
            </a:pPr>
            <a:r>
              <a:rPr lang="fr-FR" dirty="0"/>
              <a:t>Exploitant les résultats obtenus on aura :</a:t>
            </a:r>
          </a:p>
          <a:p>
            <a:pPr>
              <a:buFont typeface="Arial" charset="0"/>
              <a:buNone/>
            </a:pPr>
            <a:r>
              <a:rPr lang="fr-FR" dirty="0"/>
              <a:t>                                               </a:t>
            </a:r>
            <a:r>
              <a:rPr lang="fr-FR" dirty="0" err="1"/>
              <a:t>L.mol</a:t>
            </a:r>
            <a:r>
              <a:rPr lang="fr-FR" dirty="0"/>
              <a:t>-1</a:t>
            </a:r>
          </a:p>
          <a:p>
            <a:endParaRPr lang="fr-FR" dirty="0"/>
          </a:p>
        </p:txBody>
      </p:sp>
      <p:pic>
        <p:nvPicPr>
          <p:cNvPr id="4" name="Picture 2"/>
          <p:cNvPicPr>
            <a:picLocks noChangeAspect="1" noChangeArrowheads="1"/>
          </p:cNvPicPr>
          <p:nvPr/>
        </p:nvPicPr>
        <p:blipFill>
          <a:blip cstate="print"/>
          <a:srcRect/>
          <a:stretch>
            <a:fillRect/>
          </a:stretch>
        </p:blipFill>
        <p:spPr bwMode="auto">
          <a:xfrm>
            <a:off x="2000232" y="3776674"/>
            <a:ext cx="2254250" cy="1295400"/>
          </a:xfrm>
          <a:prstGeom prst="rect">
            <a:avLst/>
          </a:prstGeom>
          <a:noFill/>
          <a:ln w="9525">
            <a:noFill/>
            <a:miter lim="800000"/>
            <a:headEnd/>
            <a:tailEnd/>
          </a:ln>
        </p:spPr>
      </p:pic>
      <p:pic>
        <p:nvPicPr>
          <p:cNvPr id="28674" name="Picture 2"/>
          <p:cNvPicPr>
            <a:picLocks noChangeAspect="1" noChangeArrowheads="1"/>
          </p:cNvPicPr>
          <p:nvPr/>
        </p:nvPicPr>
        <p:blipFill>
          <a:blip cstate="print"/>
          <a:srcRect/>
          <a:stretch>
            <a:fillRect/>
          </a:stretch>
        </p:blipFill>
        <p:spPr bwMode="auto">
          <a:xfrm>
            <a:off x="1691680" y="5013176"/>
            <a:ext cx="5633431" cy="1235199"/>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strVal val="#ppt_h"/>
                                          </p:val>
                                        </p:tav>
                                        <p:tav tm="100000">
                                          <p:val>
                                            <p:strVal val="#ppt_h"/>
                                          </p:val>
                                        </p:tav>
                                      </p:tavLst>
                                    </p:anim>
                                  </p:childTnLst>
                                </p:cTn>
                              </p:par>
                              <p:par>
                                <p:cTn id="19" presetID="18" presetClass="entr" presetSubtype="12"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Left)">
                                      <p:cBhvr>
                                        <p:cTn id="21" dur="500"/>
                                        <p:tgtEl>
                                          <p:spTgt spid="4"/>
                                        </p:tgtEl>
                                      </p:cBhvr>
                                    </p:animEffect>
                                  </p:childTnLst>
                                </p:cTn>
                              </p:par>
                            </p:childTnLst>
                          </p:cTn>
                        </p:par>
                        <p:par>
                          <p:cTn id="22" fill="hold">
                            <p:stCondLst>
                              <p:cond delay="1500"/>
                            </p:stCondLst>
                            <p:childTnLst>
                              <p:par>
                                <p:cTn id="23" presetID="17" presetClass="entr" presetSubtype="1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27" fill="hold">
                            <p:stCondLst>
                              <p:cond delay="2000"/>
                            </p:stCondLst>
                            <p:childTnLst>
                              <p:par>
                                <p:cTn id="28" presetID="17" presetClass="entr" presetSubtype="1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43" presetClass="entr" presetSubtype="0" fill="hold" nodeType="clickEffect">
                                  <p:stCondLst>
                                    <p:cond delay="0"/>
                                  </p:stCondLst>
                                  <p:childTnLst>
                                    <p:set>
                                      <p:cBhvr>
                                        <p:cTn id="35" dur="1" fill="hold">
                                          <p:stCondLst>
                                            <p:cond delay="0"/>
                                          </p:stCondLst>
                                        </p:cTn>
                                        <p:tgtEl>
                                          <p:spTgt spid="28674"/>
                                        </p:tgtEl>
                                        <p:attrNameLst>
                                          <p:attrName>style.visibility</p:attrName>
                                        </p:attrNameLst>
                                      </p:cBhvr>
                                      <p:to>
                                        <p:strVal val="visible"/>
                                      </p:to>
                                    </p:set>
                                    <p:animEffect transition="in" filter="fade">
                                      <p:cBhvr>
                                        <p:cTn id="36" dur="100"/>
                                        <p:tgtEl>
                                          <p:spTgt spid="28674"/>
                                        </p:tgtEl>
                                      </p:cBhvr>
                                    </p:animEffect>
                                    <p:anim calcmode="lin" valueType="num">
                                      <p:cBhvr>
                                        <p:cTn id="37" dur="400" fill="hold"/>
                                        <p:tgtEl>
                                          <p:spTgt spid="28674"/>
                                        </p:tgtEl>
                                        <p:attrNameLst>
                                          <p:attrName>ppt_x</p:attrName>
                                        </p:attrNameLst>
                                      </p:cBhvr>
                                      <p:tavLst>
                                        <p:tav tm="0">
                                          <p:val>
                                            <p:strVal val="#ppt_x"/>
                                          </p:val>
                                        </p:tav>
                                        <p:tav tm="100000">
                                          <p:val>
                                            <p:strVal val="#ppt_x"/>
                                          </p:val>
                                        </p:tav>
                                      </p:tavLst>
                                    </p:anim>
                                    <p:anim calcmode="lin" valueType="num">
                                      <p:cBhvr>
                                        <p:cTn id="38" dur="400" fill="hold"/>
                                        <p:tgtEl>
                                          <p:spTgt spid="28674"/>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2867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2867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a:t>
            </a:r>
          </a:p>
        </p:txBody>
      </p:sp>
      <p:sp>
        <p:nvSpPr>
          <p:cNvPr id="6" name="Titre 1"/>
          <p:cNvSpPr>
            <a:spLocks noGrp="1"/>
          </p:cNvSpPr>
          <p:nvPr>
            <p:ph idx="1"/>
          </p:nvPr>
        </p:nvSpPr>
        <p:spPr>
          <a:xfrm>
            <a:off x="1321296" y="1700808"/>
            <a:ext cx="7283152" cy="2880320"/>
          </a:xfrm>
          <a:scene3d>
            <a:camera prst="perspectiveRelaxedModerately"/>
            <a:lightRig rig="brightRoom" dir="tl">
              <a:rot lat="0" lon="0" rev="5400000"/>
            </a:lightRig>
          </a:scene3d>
          <a:sp3d contourW="12700">
            <a:bevelT w="25400" h="50800" prst="angle"/>
            <a:contourClr>
              <a:schemeClr val="accent6"/>
            </a:contourClr>
          </a:sp3d>
        </p:spPr>
        <p:style>
          <a:lnRef idx="0">
            <a:schemeClr val="accent6"/>
          </a:lnRef>
          <a:fillRef idx="3">
            <a:schemeClr val="accent6"/>
          </a:fillRef>
          <a:effectRef idx="3">
            <a:schemeClr val="accent6"/>
          </a:effectRef>
          <a:fontRef idx="minor">
            <a:schemeClr val="lt1"/>
          </a:fontRef>
        </p:style>
        <p:txBody>
          <a:bodyPr>
            <a:normAutofit fontScale="97500"/>
          </a:bodyPr>
          <a:lstStyle/>
          <a:p>
            <a:pPr algn="ctr">
              <a:buNone/>
            </a:pPr>
            <a:endParaRPr lang="fr-FR" b="1" dirty="0">
              <a:latin typeface="Times New Roman" pitchFamily="18" charset="0"/>
              <a:cs typeface="Times New Roman" pitchFamily="18" charset="0"/>
            </a:endParaRPr>
          </a:p>
          <a:p>
            <a:pPr algn="ctr">
              <a:buNone/>
            </a:pPr>
            <a:r>
              <a:rPr lang="fr-FR" b="1" dirty="0">
                <a:latin typeface="Times New Roman" pitchFamily="18" charset="0"/>
                <a:cs typeface="Times New Roman" pitchFamily="18" charset="0"/>
              </a:rPr>
              <a:t>TP 2</a:t>
            </a:r>
          </a:p>
          <a:p>
            <a:pPr algn="ctr">
              <a:buNone/>
            </a:pPr>
            <a:r>
              <a:rPr lang="fr-FR" b="1" dirty="0">
                <a:latin typeface="Times New Roman" pitchFamily="18" charset="0"/>
                <a:cs typeface="Times New Roman" pitchFamily="18" charset="0"/>
              </a:rPr>
              <a:t> </a:t>
            </a:r>
            <a:r>
              <a:rPr lang="fr-FR" b="1" dirty="0">
                <a:solidFill>
                  <a:schemeClr val="bg1"/>
                </a:solidFill>
                <a:latin typeface="Times New Roman" pitchFamily="18" charset="0"/>
                <a:cs typeface="Times New Roman" pitchFamily="18" charset="0"/>
              </a:rPr>
              <a:t>Suivi cinétique de la réaction de KI avec Na2S2O8 par spectrophotométrie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
                                        <p:tgtEl>
                                          <p:spTgt spid="6">
                                            <p:bg/>
                                          </p:spTgt>
                                        </p:tgtEl>
                                      </p:cBhvr>
                                    </p:animEffect>
                                    <p:anim calcmode="lin" valueType="num">
                                      <p:cBhvr>
                                        <p:cTn id="8" dur="400" fill="hold"/>
                                        <p:tgtEl>
                                          <p:spTgt spid="6">
                                            <p:bg/>
                                          </p:spTgt>
                                        </p:tgtEl>
                                        <p:attrNameLst>
                                          <p:attrName>ppt_x</p:attrName>
                                        </p:attrNameLst>
                                      </p:cBhvr>
                                      <p:tavLst>
                                        <p:tav tm="0">
                                          <p:val>
                                            <p:strVal val="#ppt_x"/>
                                          </p:val>
                                        </p:tav>
                                        <p:tav tm="100000">
                                          <p:val>
                                            <p:strVal val="#ppt_x"/>
                                          </p:val>
                                        </p:tav>
                                      </p:tavLst>
                                    </p:anim>
                                    <p:anim calcmode="lin" valueType="num">
                                      <p:cBhvr>
                                        <p:cTn id="9" dur="400" fill="hold"/>
                                        <p:tgtEl>
                                          <p:spTgt spid="6">
                                            <p:bg/>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bg/>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bg/>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iterate type="lt">
                                    <p:tmPct val="0"/>
                                  </p:iterate>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
                                        <p:tgtEl>
                                          <p:spTgt spid="6">
                                            <p:txEl>
                                              <p:pRg st="1" end="1"/>
                                            </p:txEl>
                                          </p:spTgt>
                                        </p:tgtEl>
                                      </p:cBhvr>
                                    </p:animEffect>
                                    <p:anim calcmode="lin" valueType="num">
                                      <p:cBhvr>
                                        <p:cTn id="17" dur="4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6">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6">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6">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iterate type="lt">
                                    <p:tmPct val="0"/>
                                  </p:iterate>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00"/>
                                        <p:tgtEl>
                                          <p:spTgt spid="6">
                                            <p:txEl>
                                              <p:pRg st="2" end="2"/>
                                            </p:txEl>
                                          </p:spTgt>
                                        </p:tgtEl>
                                      </p:cBhvr>
                                    </p:animEffect>
                                    <p:anim calcmode="lin" valueType="num">
                                      <p:cBhvr>
                                        <p:cTn id="26" dur="4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6">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6">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6">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08720"/>
            <a:ext cx="8902824" cy="4392488"/>
          </a:xfrm>
        </p:spPr>
        <p:txBody>
          <a:bodyPr>
            <a:normAutofit/>
          </a:bodyPr>
          <a:lstStyle/>
          <a:p>
            <a:pPr algn="just">
              <a:buNone/>
            </a:pPr>
            <a:r>
              <a:rPr lang="fr-FR" sz="2800" b="1" dirty="0">
                <a:solidFill>
                  <a:srgbClr val="00B050"/>
                </a:solidFill>
                <a:latin typeface="Times New Roman" pitchFamily="18" charset="0"/>
                <a:cs typeface="Times New Roman" pitchFamily="18" charset="0"/>
              </a:rPr>
              <a:t>1- But de la manipulation</a:t>
            </a:r>
          </a:p>
          <a:p>
            <a:pPr algn="just">
              <a:buNone/>
            </a:pPr>
            <a:endParaRPr lang="fr-FR" sz="2800" dirty="0"/>
          </a:p>
          <a:p>
            <a:pPr algn="just">
              <a:buNone/>
            </a:pPr>
            <a:endParaRPr lang="fr-FR" sz="2800" dirty="0"/>
          </a:p>
          <a:p>
            <a:pPr algn="just">
              <a:buFont typeface="Wingdings" pitchFamily="2" charset="2"/>
              <a:buChar char="v"/>
            </a:pPr>
            <a:r>
              <a:rPr lang="fr-FR" sz="2400" dirty="0">
                <a:latin typeface="Times New Roman" pitchFamily="18" charset="0"/>
                <a:cs typeface="Times New Roman" pitchFamily="18" charset="0"/>
              </a:rPr>
              <a:t>Suivre cinétique de la réaction entre les ions iodure I</a:t>
            </a:r>
            <a:r>
              <a:rPr lang="fr-FR" sz="2400" baseline="30000" dirty="0">
                <a:latin typeface="Times New Roman" pitchFamily="18" charset="0"/>
                <a:cs typeface="Times New Roman" pitchFamily="18" charset="0"/>
              </a:rPr>
              <a:t>-</a:t>
            </a:r>
            <a:r>
              <a:rPr lang="fr-FR" sz="2400" dirty="0">
                <a:latin typeface="Times New Roman" pitchFamily="18" charset="0"/>
                <a:cs typeface="Times New Roman" pitchFamily="18" charset="0"/>
              </a:rPr>
              <a:t> et Peroxodisulfate de sodium  Na2S2O8 .</a:t>
            </a:r>
          </a:p>
          <a:p>
            <a:pPr algn="just">
              <a:buFont typeface="Wingdings" pitchFamily="2" charset="2"/>
              <a:buChar char="v"/>
            </a:pPr>
            <a:endParaRPr lang="fr-FR" sz="2400" dirty="0">
              <a:latin typeface="Times New Roman" pitchFamily="18" charset="0"/>
              <a:cs typeface="Times New Roman" pitchFamily="18" charset="0"/>
            </a:endParaRPr>
          </a:p>
          <a:p>
            <a:pPr algn="just">
              <a:buFont typeface="Wingdings" pitchFamily="2" charset="2"/>
              <a:buChar char="v"/>
            </a:pPr>
            <a:r>
              <a:rPr lang="fr-FR" sz="2400" dirty="0">
                <a:latin typeface="Times New Roman" pitchFamily="18" charset="0"/>
                <a:cs typeface="Times New Roman" pitchFamily="18" charset="0"/>
              </a:rPr>
              <a:t>Déterminer la vitesse de réaction en fonction du temps.</a:t>
            </a:r>
          </a:p>
          <a:p>
            <a:pPr algn="just">
              <a:buFont typeface="Wingdings" pitchFamily="2" charset="2"/>
              <a:buChar char="v"/>
            </a:pPr>
            <a:endParaRPr lang="fr-FR" sz="2400" dirty="0">
              <a:latin typeface="Times New Roman" pitchFamily="18" charset="0"/>
              <a:cs typeface="Times New Roman" pitchFamily="18" charset="0"/>
            </a:endParaRPr>
          </a:p>
          <a:p>
            <a:pPr algn="just">
              <a:buFont typeface="Wingdings" pitchFamily="2" charset="2"/>
              <a:buChar char="v"/>
            </a:pPr>
            <a:r>
              <a:rPr lang="fr-FR" sz="2400" dirty="0">
                <a:latin typeface="Times New Roman" pitchFamily="18" charset="0"/>
                <a:cs typeface="Times New Roman" pitchFamily="18" charset="0"/>
              </a:rPr>
              <a:t>Déterminer le temps de la demi réaction.</a:t>
            </a:r>
          </a:p>
          <a:p>
            <a:pPr algn="just">
              <a:buNone/>
            </a:pPr>
            <a:endParaRPr lang="fr-FR" sz="2800" dirty="0"/>
          </a:p>
          <a:p>
            <a:pPr>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17" dur="500"/>
                                        <p:tgtEl>
                                          <p:spTgt spid="3">
                                            <p:txEl>
                                              <p:pRg st="3" end="3"/>
                                            </p:txEl>
                                          </p:spTgt>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5" end="5"/>
                                            </p:txEl>
                                          </p:spTgt>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p:cTn id="2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0" dur="500" fill="hold"/>
                                        <p:tgtEl>
                                          <p:spTgt spid="3">
                                            <p:txEl>
                                              <p:pRg st="7" end="7"/>
                                            </p:txEl>
                                          </p:spTgt>
                                        </p:tgtEl>
                                        <p:attrNameLst>
                                          <p:attrName>style.rotation</p:attrName>
                                        </p:attrNameLst>
                                      </p:cBhvr>
                                      <p:tavLst>
                                        <p:tav tm="0">
                                          <p:val>
                                            <p:fltVal val="360"/>
                                          </p:val>
                                        </p:tav>
                                        <p:tav tm="100000">
                                          <p:val>
                                            <p:fltVal val="0"/>
                                          </p:val>
                                        </p:tav>
                                      </p:tavLst>
                                    </p:anim>
                                    <p:animEffect transition="in" filter="fad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14290"/>
            <a:ext cx="6995120" cy="850106"/>
          </a:xfrm>
        </p:spPr>
        <p:txBody>
          <a:bodyPr>
            <a:normAutofit/>
          </a:bodyPr>
          <a:lstStyle/>
          <a:p>
            <a:pPr algn="l"/>
            <a:r>
              <a:rPr lang="fr-FR" sz="2600" dirty="0">
                <a:solidFill>
                  <a:srgbClr val="7030A0"/>
                </a:solidFill>
                <a:latin typeface="Times New Roman" pitchFamily="18" charset="0"/>
                <a:cs typeface="Times New Roman" pitchFamily="18" charset="0"/>
              </a:rPr>
              <a:t>Le produit: Iodure de potassium KI</a:t>
            </a:r>
          </a:p>
        </p:txBody>
      </p:sp>
      <p:pic>
        <p:nvPicPr>
          <p:cNvPr id="32770" name="Picture 2"/>
          <p:cNvPicPr>
            <a:picLocks noGrp="1" noChangeAspect="1" noChangeArrowheads="1"/>
          </p:cNvPicPr>
          <p:nvPr>
            <p:ph idx="1"/>
          </p:nvPr>
        </p:nvPicPr>
        <p:blipFill>
          <a:blip cstate="print"/>
          <a:srcRect/>
          <a:stretch>
            <a:fillRect/>
          </a:stretch>
        </p:blipFill>
        <p:spPr bwMode="auto">
          <a:xfrm>
            <a:off x="1115616" y="1071546"/>
            <a:ext cx="7848872" cy="5500726"/>
          </a:xfrm>
          <a:prstGeom prst="rect">
            <a:avLst/>
          </a:prstGeom>
          <a:noFill/>
          <a:ln w="9525">
            <a:noFill/>
            <a:miter lim="800000"/>
            <a:headEnd/>
            <a:tailEnd/>
          </a:ln>
          <a:effectLst/>
        </p:spPr>
      </p:pic>
    </p:spTree>
  </p:cSld>
  <p:clrMapOvr>
    <a:masterClrMapping/>
  </p:clrMapOvr>
  <p:transition>
    <p:dissolv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1143000"/>
          </a:xfrm>
        </p:spPr>
        <p:txBody>
          <a:bodyPr>
            <a:noAutofit/>
          </a:bodyPr>
          <a:lstStyle/>
          <a:p>
            <a:pPr algn="l"/>
            <a:r>
              <a:rPr lang="fr-FR" sz="2600" dirty="0">
                <a:solidFill>
                  <a:srgbClr val="7030A0"/>
                </a:solidFill>
                <a:latin typeface="Times New Roman" pitchFamily="18" charset="0"/>
                <a:cs typeface="Times New Roman" pitchFamily="18" charset="0"/>
              </a:rPr>
              <a:t>Produit: Peroxodisulfate de sodium  Na2S2O8</a:t>
            </a:r>
          </a:p>
        </p:txBody>
      </p:sp>
      <p:pic>
        <p:nvPicPr>
          <p:cNvPr id="33794" name="Picture 2"/>
          <p:cNvPicPr>
            <a:picLocks noGrp="1" noChangeAspect="1" noChangeArrowheads="1"/>
          </p:cNvPicPr>
          <p:nvPr>
            <p:ph idx="1"/>
          </p:nvPr>
        </p:nvPicPr>
        <p:blipFill>
          <a:blip cstate="print"/>
          <a:srcRect/>
          <a:stretch>
            <a:fillRect/>
          </a:stretch>
        </p:blipFill>
        <p:spPr bwMode="auto">
          <a:xfrm>
            <a:off x="1115616" y="1142984"/>
            <a:ext cx="7776864" cy="5643602"/>
          </a:xfrm>
          <a:prstGeom prst="rect">
            <a:avLst/>
          </a:prstGeom>
          <a:noFill/>
          <a:ln w="9525">
            <a:noFill/>
            <a:miter lim="800000"/>
            <a:headEnd/>
            <a:tailEnd/>
          </a:ln>
          <a:effectLst/>
        </p:spPr>
      </p:pic>
    </p:spTree>
  </p:cSld>
  <p:clrMapOvr>
    <a:masterClrMapping/>
  </p:clrMapOvr>
  <p:transition>
    <p:plus/>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11156"/>
          </a:xfrm>
        </p:spPr>
        <p:txBody>
          <a:bodyPr>
            <a:noAutofit/>
          </a:bodyPr>
          <a:lstStyle/>
          <a:p>
            <a:br>
              <a:rPr lang="fr-FR" sz="2600" dirty="0">
                <a:solidFill>
                  <a:srgbClr val="7030A0"/>
                </a:solidFill>
                <a:latin typeface="Times New Roman" pitchFamily="18" charset="0"/>
                <a:cs typeface="Times New Roman" pitchFamily="18" charset="0"/>
              </a:rPr>
            </a:br>
            <a:br>
              <a:rPr lang="fr-FR" sz="2600" dirty="0">
                <a:solidFill>
                  <a:srgbClr val="7030A0"/>
                </a:solidFill>
                <a:latin typeface="Times New Roman" pitchFamily="18" charset="0"/>
                <a:cs typeface="Times New Roman" pitchFamily="18" charset="0"/>
              </a:rPr>
            </a:br>
            <a:r>
              <a:rPr lang="fr-FR" sz="2600" dirty="0">
                <a:solidFill>
                  <a:srgbClr val="7030A0"/>
                </a:solidFill>
                <a:latin typeface="Times New Roman" pitchFamily="18" charset="0"/>
                <a:cs typeface="Times New Roman" pitchFamily="18" charset="0"/>
              </a:rPr>
              <a:t>Utilisation: Dans quel cas le médicament IODURE DE POTASSIUM est-il prescrit ?</a:t>
            </a:r>
            <a:br>
              <a:rPr lang="fr-FR" sz="2600" dirty="0">
                <a:solidFill>
                  <a:srgbClr val="7030A0"/>
                </a:solidFill>
                <a:latin typeface="Times New Roman" pitchFamily="18" charset="0"/>
                <a:cs typeface="Times New Roman" pitchFamily="18" charset="0"/>
              </a:rPr>
            </a:br>
            <a:endParaRPr lang="fr-FR" sz="2600" dirty="0">
              <a:solidFill>
                <a:srgbClr val="7030A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0" y="1571612"/>
            <a:ext cx="5286380" cy="5000660"/>
          </a:xfrm>
        </p:spPr>
        <p:txBody>
          <a:bodyPr>
            <a:normAutofit fontScale="25000" lnSpcReduction="20000"/>
          </a:bodyPr>
          <a:lstStyle/>
          <a:p>
            <a:pPr algn="just">
              <a:buFont typeface="Wingdings" pitchFamily="2" charset="2"/>
              <a:buChar char="v"/>
            </a:pPr>
            <a:r>
              <a:rPr lang="fr-FR" sz="9600" dirty="0">
                <a:latin typeface="Times New Roman" pitchFamily="18" charset="0"/>
                <a:cs typeface="Times New Roman" pitchFamily="18" charset="0"/>
              </a:rPr>
              <a:t>Ce médicament contient une quantité importante d'iode. Son absorption préventive sature la glande </a:t>
            </a:r>
            <a:r>
              <a:rPr lang="fr-FR" sz="9600" dirty="0">
                <a:latin typeface="Times New Roman" pitchFamily="18" charset="0"/>
                <a:cs typeface="Times New Roman" pitchFamily="18" charset="0"/>
                <a:hlinkClick r:id="rId2"/>
              </a:rPr>
              <a:t>thyroïde</a:t>
            </a:r>
            <a:r>
              <a:rPr lang="fr-FR" sz="9600" dirty="0">
                <a:latin typeface="Times New Roman" pitchFamily="18" charset="0"/>
                <a:cs typeface="Times New Roman" pitchFamily="18" charset="0"/>
              </a:rPr>
              <a:t> en iode et la protège de l'iode radioactif susceptible d'être libéré dans l'atmosphère et absorbé par cette glande lors d'un accident nucléaire.</a:t>
            </a:r>
          </a:p>
          <a:p>
            <a:pPr algn="just">
              <a:buNone/>
            </a:pPr>
            <a:endParaRPr lang="fr-FR" sz="9600" dirty="0">
              <a:latin typeface="Times New Roman" pitchFamily="18" charset="0"/>
              <a:cs typeface="Times New Roman" pitchFamily="18" charset="0"/>
            </a:endParaRPr>
          </a:p>
          <a:p>
            <a:pPr algn="just">
              <a:buFont typeface="Wingdings" pitchFamily="2" charset="2"/>
              <a:buChar char="v"/>
            </a:pPr>
            <a:r>
              <a:rPr lang="fr-FR" sz="9600" dirty="0">
                <a:latin typeface="Times New Roman" pitchFamily="18" charset="0"/>
                <a:cs typeface="Times New Roman" pitchFamily="18" charset="0"/>
              </a:rPr>
              <a:t>Son utilisation, exceptionnelle, est déclenchée par les autorités sanitaires (radio, télévision, </a:t>
            </a:r>
            <a:r>
              <a:rPr lang="fr-FR" sz="9600" dirty="0" err="1">
                <a:latin typeface="Times New Roman" pitchFamily="18" charset="0"/>
                <a:cs typeface="Times New Roman" pitchFamily="18" charset="0"/>
              </a:rPr>
              <a:t>hauts-parleurs</a:t>
            </a:r>
            <a:r>
              <a:rPr lang="fr-FR" sz="9600" dirty="0">
                <a:latin typeface="Times New Roman" pitchFamily="18" charset="0"/>
                <a:cs typeface="Times New Roman" pitchFamily="18" charset="0"/>
              </a:rPr>
              <a:t>...) en cas d'accident nucléaire.</a:t>
            </a:r>
          </a:p>
          <a:p>
            <a:endParaRPr lang="fr-FR" sz="4400" dirty="0"/>
          </a:p>
        </p:txBody>
      </p:sp>
      <p:pic>
        <p:nvPicPr>
          <p:cNvPr id="4" name="Espace réservé du contenu 3" descr="http://www.irsn.fr/FR/connaissances/Sante/radioprotection/situation-urgence/PublishingImages/irsn_prise-iode-boite_20140207.jpg"/>
          <p:cNvPicPr>
            <a:picLocks/>
          </p:cNvPicPr>
          <p:nvPr/>
        </p:nvPicPr>
        <p:blipFill>
          <a:blip cstate="print"/>
          <a:srcRect/>
          <a:stretch>
            <a:fillRect/>
          </a:stretch>
        </p:blipFill>
        <p:spPr bwMode="auto">
          <a:xfrm>
            <a:off x="5572132" y="1571612"/>
            <a:ext cx="3286148" cy="4357718"/>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3"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
                                        <p:tgtEl>
                                          <p:spTgt spid="4"/>
                                        </p:tgtEl>
                                      </p:cBhvr>
                                    </p:animEffect>
                                    <p:anim calcmode="lin" valueType="num">
                                      <p:cBhvr>
                                        <p:cTn id="23" dur="400" fill="hold"/>
                                        <p:tgtEl>
                                          <p:spTgt spid="4"/>
                                        </p:tgtEl>
                                        <p:attrNameLst>
                                          <p:attrName>ppt_x</p:attrName>
                                        </p:attrNameLst>
                                      </p:cBhvr>
                                      <p:tavLst>
                                        <p:tav tm="0">
                                          <p:val>
                                            <p:strVal val="#ppt_x"/>
                                          </p:val>
                                        </p:tav>
                                        <p:tav tm="100000">
                                          <p:val>
                                            <p:strVal val="#ppt_x"/>
                                          </p:val>
                                        </p:tav>
                                      </p:tavLst>
                                    </p:anim>
                                    <p:anim calcmode="lin" valueType="num">
                                      <p:cBhvr>
                                        <p:cTn id="24" dur="400" fill="hold"/>
                                        <p:tgtEl>
                                          <p:spTgt spid="4"/>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600" dirty="0">
                <a:solidFill>
                  <a:srgbClr val="7030A0"/>
                </a:solidFill>
                <a:latin typeface="Times New Roman" pitchFamily="18" charset="0"/>
                <a:cs typeface="Times New Roman" pitchFamily="18" charset="0"/>
              </a:rPr>
              <a:t>Utilisation du persulfate de sodium</a:t>
            </a:r>
          </a:p>
        </p:txBody>
      </p:sp>
      <p:sp>
        <p:nvSpPr>
          <p:cNvPr id="3" name="Espace réservé du contenu 2"/>
          <p:cNvSpPr>
            <a:spLocks noGrp="1"/>
          </p:cNvSpPr>
          <p:nvPr>
            <p:ph idx="1"/>
          </p:nvPr>
        </p:nvSpPr>
        <p:spPr>
          <a:xfrm>
            <a:off x="1115616" y="1807840"/>
            <a:ext cx="7818072" cy="1189112"/>
          </a:xfrm>
        </p:spPr>
        <p:txBody>
          <a:bodyPr/>
          <a:lstStyle/>
          <a:p>
            <a:r>
              <a:rPr lang="fr-FR" sz="2400" dirty="0">
                <a:latin typeface="Times New Roman" pitchFamily="18" charset="0"/>
                <a:cs typeface="Times New Roman" pitchFamily="18" charset="0"/>
              </a:rPr>
              <a:t>Le persulfate de sodium (Na2S2O8) est le sel utilisé pour la réhabilitation des eaux et des sols contaminés.</a:t>
            </a:r>
          </a:p>
          <a:p>
            <a:pPr>
              <a:buNone/>
            </a:pPr>
            <a:endParaRPr lang="fr-FR" dirty="0"/>
          </a:p>
        </p:txBody>
      </p:sp>
      <p:pic>
        <p:nvPicPr>
          <p:cNvPr id="4" name="Image 3" descr="ssp-menu_0.jpg"/>
          <p:cNvPicPr>
            <a:picLocks noChangeAspect="1"/>
          </p:cNvPicPr>
          <p:nvPr/>
        </p:nvPicPr>
        <p:blipFill>
          <a:blip cstate="print"/>
          <a:stretch>
            <a:fillRect/>
          </a:stretch>
        </p:blipFill>
        <p:spPr>
          <a:xfrm>
            <a:off x="5796136" y="3284984"/>
            <a:ext cx="2978646" cy="3168352"/>
          </a:xfrm>
          <a:prstGeom prst="rect">
            <a:avLst/>
          </a:prstGeom>
        </p:spPr>
      </p:pic>
      <p:pic>
        <p:nvPicPr>
          <p:cNvPr id="5" name="Image 4" descr="20070916.PHO5321.jpg"/>
          <p:cNvPicPr>
            <a:picLocks noChangeAspect="1"/>
          </p:cNvPicPr>
          <p:nvPr/>
        </p:nvPicPr>
        <p:blipFill>
          <a:blip cstate="print"/>
          <a:stretch>
            <a:fillRect/>
          </a:stretch>
        </p:blipFill>
        <p:spPr>
          <a:xfrm>
            <a:off x="1187624" y="3284984"/>
            <a:ext cx="4314056" cy="3384376"/>
          </a:xfrm>
          <a:prstGeom prst="rect">
            <a:avLst/>
          </a:prstGeom>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3"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
                                        <p:tgtEl>
                                          <p:spTgt spid="5"/>
                                        </p:tgtEl>
                                      </p:cBhvr>
                                    </p:animEffect>
                                    <p:anim calcmode="lin" valueType="num">
                                      <p:cBhvr>
                                        <p:cTn id="16" dur="400" fill="hold"/>
                                        <p:tgtEl>
                                          <p:spTgt spid="5"/>
                                        </p:tgtEl>
                                        <p:attrNameLst>
                                          <p:attrName>ppt_x</p:attrName>
                                        </p:attrNameLst>
                                      </p:cBhvr>
                                      <p:tavLst>
                                        <p:tav tm="0">
                                          <p:val>
                                            <p:strVal val="#ppt_x"/>
                                          </p:val>
                                        </p:tav>
                                        <p:tav tm="100000">
                                          <p:val>
                                            <p:strVal val="#ppt_x"/>
                                          </p:val>
                                        </p:tav>
                                      </p:tavLst>
                                    </p:anim>
                                    <p:anim calcmode="lin" valueType="num">
                                      <p:cBhvr>
                                        <p:cTn id="17" dur="400" fill="hold"/>
                                        <p:tgtEl>
                                          <p:spTgt spid="5"/>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p:stCondLst>
                              <p:cond delay="2000"/>
                            </p:stCondLst>
                            <p:childTnLst>
                              <p:par>
                                <p:cTn id="21" presetID="49" presetClass="entr" presetSubtype="0" decel="10000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507288" cy="1143000"/>
          </a:xfrm>
        </p:spPr>
        <p:txBody>
          <a:bodyPr>
            <a:normAutofit/>
          </a:bodyPr>
          <a:lstStyle/>
          <a:p>
            <a:pPr marL="342900" indent="-342900" algn="just">
              <a:spcBef>
                <a:spcPct val="20000"/>
              </a:spcBef>
            </a:pPr>
            <a:r>
              <a:rPr lang="fr-FR" sz="2800" b="1" dirty="0">
                <a:solidFill>
                  <a:srgbClr val="00B050"/>
                </a:solidFill>
                <a:latin typeface="Times New Roman" pitchFamily="18" charset="0"/>
                <a:ea typeface="+mn-ea"/>
                <a:cs typeface="Times New Roman" pitchFamily="18" charset="0"/>
              </a:rPr>
              <a:t>2.Mode opératoire</a:t>
            </a:r>
          </a:p>
        </p:txBody>
      </p:sp>
      <p:sp>
        <p:nvSpPr>
          <p:cNvPr id="3" name="Espace réservé du contenu 2"/>
          <p:cNvSpPr>
            <a:spLocks noGrp="1"/>
          </p:cNvSpPr>
          <p:nvPr>
            <p:ph idx="1"/>
          </p:nvPr>
        </p:nvSpPr>
        <p:spPr>
          <a:xfrm>
            <a:off x="251520" y="1268760"/>
            <a:ext cx="8301608" cy="5400600"/>
          </a:xfrm>
        </p:spPr>
        <p:txBody>
          <a:bodyPr>
            <a:noAutofit/>
          </a:bodyPr>
          <a:lstStyle/>
          <a:p>
            <a:pPr>
              <a:buFont typeface="Wingdings" pitchFamily="2" charset="2"/>
              <a:buChar char="q"/>
            </a:pPr>
            <a:r>
              <a:rPr lang="fr-FR" sz="2400" dirty="0"/>
              <a:t> </a:t>
            </a:r>
            <a:r>
              <a:rPr lang="fr-FR" sz="2400" dirty="0">
                <a:latin typeface="Times New Roman" pitchFamily="18" charset="0"/>
                <a:cs typeface="Times New Roman" pitchFamily="18" charset="0"/>
              </a:rPr>
              <a:t>Régler le colorimètre à la longueur d’onde l = 470 nm.</a:t>
            </a:r>
          </a:p>
          <a:p>
            <a:pPr>
              <a:buFont typeface="Wingdings" pitchFamily="2" charset="2"/>
              <a:buChar char="q"/>
            </a:pPr>
            <a:r>
              <a:rPr lang="fr-FR" sz="2400" dirty="0">
                <a:latin typeface="Times New Roman" pitchFamily="18" charset="0"/>
                <a:cs typeface="Times New Roman" pitchFamily="18" charset="0"/>
              </a:rPr>
              <a:t>Paramétrer le spectrophotomètre (faire le zéro)</a:t>
            </a:r>
          </a:p>
          <a:p>
            <a:pPr>
              <a:buFont typeface="Wingdings" pitchFamily="2" charset="2"/>
              <a:buChar char="q"/>
              <a:defRPr/>
            </a:pPr>
            <a:r>
              <a:rPr lang="fr-FR" sz="2400" dirty="0">
                <a:latin typeface="Times New Roman" pitchFamily="18" charset="0"/>
                <a:cs typeface="Times New Roman" pitchFamily="18" charset="0"/>
              </a:rPr>
              <a:t>Préparer dans un bécher 10 </a:t>
            </a:r>
            <a:r>
              <a:rPr lang="fr-FR" sz="2400" dirty="0" err="1">
                <a:latin typeface="Times New Roman" pitchFamily="18" charset="0"/>
                <a:cs typeface="Times New Roman" pitchFamily="18" charset="0"/>
              </a:rPr>
              <a:t>mL</a:t>
            </a:r>
            <a:r>
              <a:rPr lang="fr-FR" sz="2400" dirty="0">
                <a:latin typeface="Times New Roman" pitchFamily="18" charset="0"/>
                <a:cs typeface="Times New Roman" pitchFamily="18" charset="0"/>
              </a:rPr>
              <a:t> d’une solution d’iodure de potassium (K</a:t>
            </a:r>
            <a:r>
              <a:rPr lang="fr-FR" sz="2400" baseline="30000" dirty="0">
                <a:latin typeface="Times New Roman" pitchFamily="18" charset="0"/>
                <a:cs typeface="Times New Roman" pitchFamily="18" charset="0"/>
              </a:rPr>
              <a:t>+</a:t>
            </a:r>
            <a:r>
              <a:rPr lang="fr-FR" sz="2400" dirty="0">
                <a:latin typeface="Times New Roman" pitchFamily="18" charset="0"/>
                <a:cs typeface="Times New Roman" pitchFamily="18" charset="0"/>
              </a:rPr>
              <a:t> + I</a:t>
            </a:r>
            <a:r>
              <a:rPr lang="fr-FR" sz="2400" baseline="30000" dirty="0">
                <a:latin typeface="Times New Roman" pitchFamily="18" charset="0"/>
                <a:cs typeface="Times New Roman" pitchFamily="18" charset="0"/>
              </a:rPr>
              <a:t>-</a:t>
            </a:r>
            <a:r>
              <a:rPr lang="fr-FR" sz="2400" dirty="0">
                <a:latin typeface="Times New Roman" pitchFamily="18" charset="0"/>
                <a:cs typeface="Times New Roman" pitchFamily="18" charset="0"/>
              </a:rPr>
              <a:t>)</a:t>
            </a:r>
            <a:r>
              <a:rPr lang="fr-FR" sz="2400" dirty="0" err="1">
                <a:latin typeface="Times New Roman" pitchFamily="18" charset="0"/>
                <a:cs typeface="Times New Roman" pitchFamily="18" charset="0"/>
              </a:rPr>
              <a:t>aq</a:t>
            </a:r>
            <a:r>
              <a:rPr lang="fr-FR" sz="2400" dirty="0">
                <a:latin typeface="Times New Roman" pitchFamily="18" charset="0"/>
                <a:cs typeface="Times New Roman" pitchFamily="18" charset="0"/>
              </a:rPr>
              <a:t> de concentration de 5.10</a:t>
            </a:r>
            <a:r>
              <a:rPr lang="fr-FR" sz="2400" baseline="30000" dirty="0">
                <a:latin typeface="Times New Roman" pitchFamily="18" charset="0"/>
                <a:cs typeface="Times New Roman" pitchFamily="18" charset="0"/>
              </a:rPr>
              <a:t>-1</a:t>
            </a:r>
            <a:r>
              <a:rPr lang="pt-BR" sz="2400" dirty="0">
                <a:latin typeface="Times New Roman" pitchFamily="18" charset="0"/>
                <a:cs typeface="Times New Roman" pitchFamily="18" charset="0"/>
              </a:rPr>
              <a:t>mol/L</a:t>
            </a:r>
            <a:r>
              <a:rPr lang="fr-FR" sz="2400" dirty="0">
                <a:latin typeface="Times New Roman" pitchFamily="18" charset="0"/>
                <a:cs typeface="Times New Roman" pitchFamily="18" charset="0"/>
              </a:rPr>
              <a:t> puis dans un deuxième bécher 10 </a:t>
            </a:r>
            <a:r>
              <a:rPr lang="fr-FR" sz="2400" dirty="0" err="1">
                <a:latin typeface="Times New Roman" pitchFamily="18" charset="0"/>
                <a:cs typeface="Times New Roman" pitchFamily="18" charset="0"/>
              </a:rPr>
              <a:t>mL</a:t>
            </a:r>
            <a:r>
              <a:rPr lang="fr-FR" sz="2400" dirty="0">
                <a:latin typeface="Times New Roman" pitchFamily="18" charset="0"/>
                <a:cs typeface="Times New Roman" pitchFamily="18" charset="0"/>
              </a:rPr>
              <a:t> de solution de peroxodisulfate (2Na</a:t>
            </a:r>
            <a:r>
              <a:rPr lang="fr-FR" sz="2400" baseline="30000" dirty="0">
                <a:latin typeface="Times New Roman" pitchFamily="18" charset="0"/>
                <a:cs typeface="Times New Roman" pitchFamily="18" charset="0"/>
              </a:rPr>
              <a:t>+</a:t>
            </a:r>
            <a:r>
              <a:rPr lang="fr-FR" sz="2400" dirty="0">
                <a:latin typeface="Times New Roman" pitchFamily="18" charset="0"/>
                <a:cs typeface="Times New Roman" pitchFamily="18" charset="0"/>
              </a:rPr>
              <a:t> , S</a:t>
            </a:r>
            <a:r>
              <a:rPr lang="fr-FR" sz="2400" baseline="-25000" dirty="0">
                <a:latin typeface="Times New Roman" pitchFamily="18" charset="0"/>
                <a:cs typeface="Times New Roman" pitchFamily="18" charset="0"/>
              </a:rPr>
              <a:t>2</a:t>
            </a:r>
            <a:r>
              <a:rPr lang="fr-FR" sz="2400" dirty="0">
                <a:latin typeface="Times New Roman" pitchFamily="18" charset="0"/>
                <a:cs typeface="Times New Roman" pitchFamily="18" charset="0"/>
              </a:rPr>
              <a:t> O</a:t>
            </a:r>
            <a:r>
              <a:rPr lang="fr-FR" sz="2400" baseline="-25000" dirty="0">
                <a:latin typeface="Times New Roman" pitchFamily="18" charset="0"/>
                <a:cs typeface="Times New Roman" pitchFamily="18" charset="0"/>
              </a:rPr>
              <a:t>8 </a:t>
            </a:r>
            <a:r>
              <a:rPr lang="fr-FR" sz="2400" baseline="30000" dirty="0">
                <a:latin typeface="Times New Roman" pitchFamily="18" charset="0"/>
                <a:cs typeface="Times New Roman" pitchFamily="18" charset="0"/>
              </a:rPr>
              <a:t>2-</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aq</a:t>
            </a:r>
            <a:r>
              <a:rPr lang="fr-FR" sz="2400" dirty="0">
                <a:latin typeface="Times New Roman" pitchFamily="18" charset="0"/>
                <a:cs typeface="Times New Roman" pitchFamily="18" charset="0"/>
              </a:rPr>
              <a:t> de concentration 2.10</a:t>
            </a:r>
            <a:r>
              <a:rPr lang="fr-FR" sz="2400" baseline="30000" dirty="0">
                <a:latin typeface="Times New Roman" pitchFamily="18" charset="0"/>
                <a:cs typeface="Times New Roman" pitchFamily="18" charset="0"/>
              </a:rPr>
              <a:t>-3</a:t>
            </a:r>
            <a:r>
              <a:rPr lang="fr-FR" sz="2400" dirty="0">
                <a:latin typeface="Times New Roman" pitchFamily="18" charset="0"/>
                <a:cs typeface="Times New Roman" pitchFamily="18" charset="0"/>
              </a:rPr>
              <a:t>mol/L.</a:t>
            </a:r>
          </a:p>
          <a:p>
            <a:pPr>
              <a:buFont typeface="Wingdings" pitchFamily="2" charset="2"/>
              <a:buChar char="q"/>
              <a:defRPr/>
            </a:pPr>
            <a:r>
              <a:rPr lang="fr-FR" sz="2400" dirty="0">
                <a:latin typeface="Times New Roman" pitchFamily="18" charset="0"/>
                <a:cs typeface="Times New Roman" pitchFamily="18" charset="0"/>
              </a:rPr>
              <a:t>Verser  l’une des solutions dans l’autre, homogénéisez le mélange réactionnel, et déclencher le chronomètre à cet instant.</a:t>
            </a:r>
          </a:p>
          <a:p>
            <a:pPr>
              <a:buFont typeface="Wingdings" pitchFamily="2" charset="2"/>
              <a:buChar char="q"/>
              <a:defRPr/>
            </a:pPr>
            <a:r>
              <a:rPr lang="fr-FR" sz="2400" dirty="0">
                <a:latin typeface="Times New Roman" pitchFamily="18" charset="0"/>
                <a:cs typeface="Times New Roman" pitchFamily="18" charset="0"/>
              </a:rPr>
              <a:t>Remplir rapidement une cuve avec ce mélange réactionnel , placez-la dans le spectrophotomètre et procéder à la première mesure d’absorbance à l’instant  t = 30 s , puis ensuite toutes les 30 secondes pendant environ 20 minutes .</a:t>
            </a:r>
          </a:p>
          <a:p>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7" dur="500"/>
                                        <p:tgtEl>
                                          <p:spTgt spid="3">
                                            <p:txEl>
                                              <p:pRg st="1" end="1"/>
                                            </p:txEl>
                                          </p:spTgt>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2" end="2"/>
                                            </p:txEl>
                                          </p:spTgt>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1" dur="500"/>
                                        <p:tgtEl>
                                          <p:spTgt spid="3">
                                            <p:txEl>
                                              <p:pRg st="3" end="3"/>
                                            </p:txEl>
                                          </p:spTgt>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3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7166"/>
            <a:ext cx="8229600" cy="1143000"/>
          </a:xfrm>
        </p:spPr>
        <p:txBody>
          <a:bodyPr>
            <a:normAutofit/>
          </a:bodyPr>
          <a:lstStyle/>
          <a:p>
            <a:pPr algn="l"/>
            <a:r>
              <a:rPr lang="fr-FR" sz="2800" b="1" dirty="0">
                <a:solidFill>
                  <a:srgbClr val="00B0F0"/>
                </a:solidFill>
                <a:latin typeface="Times New Roman" pitchFamily="18" charset="0"/>
                <a:ea typeface="+mn-ea"/>
                <a:cs typeface="Times New Roman" pitchFamily="18" charset="0"/>
              </a:rPr>
              <a:t>a-Réaction </a:t>
            </a:r>
          </a:p>
        </p:txBody>
      </p:sp>
      <p:sp>
        <p:nvSpPr>
          <p:cNvPr id="4" name="ZoneTexte 5"/>
          <p:cNvSpPr txBox="1">
            <a:spLocks noGrp="1" noChangeArrowheads="1"/>
          </p:cNvSpPr>
          <p:nvPr>
            <p:ph idx="1"/>
          </p:nvPr>
        </p:nvSpPr>
        <p:spPr bwMode="auto">
          <a:xfrm>
            <a:off x="457200" y="1714488"/>
            <a:ext cx="8229600" cy="4450449"/>
          </a:xfrm>
          <a:prstGeom prst="rect">
            <a:avLst/>
          </a:prstGeom>
          <a:noFill/>
          <a:ln w="9525">
            <a:noFill/>
            <a:miter lim="800000"/>
            <a:headEnd/>
            <a:tailEnd/>
          </a:ln>
        </p:spPr>
        <p:txBody>
          <a:bodyPr wrap="square">
            <a:spAutoFit/>
          </a:bodyPr>
          <a:lstStyle/>
          <a:p>
            <a:r>
              <a:rPr lang="fr-FR" sz="2400" dirty="0">
                <a:latin typeface="Times New Roman" pitchFamily="18" charset="0"/>
                <a:cs typeface="Times New Roman" pitchFamily="18" charset="0"/>
              </a:rPr>
              <a:t>Considérons les couples suivants:</a:t>
            </a:r>
          </a:p>
          <a:p>
            <a:endParaRPr lang="fr-FR" sz="2400" dirty="0">
              <a:latin typeface="Times New Roman" pitchFamily="18" charset="0"/>
              <a:cs typeface="Times New Roman" pitchFamily="18" charset="0"/>
            </a:endParaRPr>
          </a:p>
          <a:p>
            <a:r>
              <a:rPr lang="fr-FR" sz="2400" dirty="0">
                <a:latin typeface="Times New Roman" pitchFamily="18" charset="0"/>
                <a:cs typeface="Times New Roman" pitchFamily="18" charset="0"/>
              </a:rPr>
              <a:t>Les 2 demi réactions: </a:t>
            </a:r>
          </a:p>
          <a:p>
            <a:endParaRPr lang="fr-FR" sz="2400" dirty="0">
              <a:latin typeface="Times New Roman" pitchFamily="18" charset="0"/>
              <a:cs typeface="Times New Roman" pitchFamily="18" charset="0"/>
            </a:endParaRPr>
          </a:p>
          <a:p>
            <a:endParaRPr lang="fr-FR" sz="2400" dirty="0">
              <a:latin typeface="Times New Roman" pitchFamily="18" charset="0"/>
              <a:cs typeface="Times New Roman" pitchFamily="18" charset="0"/>
            </a:endParaRPr>
          </a:p>
          <a:p>
            <a:endParaRPr lang="fr-FR" sz="2400" dirty="0">
              <a:latin typeface="Times New Roman" pitchFamily="18" charset="0"/>
              <a:cs typeface="Times New Roman" pitchFamily="18" charset="0"/>
            </a:endParaRPr>
          </a:p>
          <a:p>
            <a:endParaRPr lang="fr-FR" sz="2400" dirty="0">
              <a:latin typeface="Times New Roman" pitchFamily="18" charset="0"/>
              <a:cs typeface="Times New Roman" pitchFamily="18" charset="0"/>
            </a:endParaRPr>
          </a:p>
          <a:p>
            <a:endParaRPr lang="fr-FR" sz="2400" dirty="0">
              <a:latin typeface="Times New Roman" pitchFamily="18" charset="0"/>
              <a:cs typeface="Times New Roman" pitchFamily="18" charset="0"/>
            </a:endParaRPr>
          </a:p>
          <a:p>
            <a:endParaRPr lang="fr-FR" sz="2400" dirty="0">
              <a:latin typeface="Times New Roman" pitchFamily="18" charset="0"/>
              <a:cs typeface="Times New Roman" pitchFamily="18" charset="0"/>
            </a:endParaRPr>
          </a:p>
          <a:p>
            <a:endParaRPr lang="fr-FR" sz="2400" dirty="0">
              <a:latin typeface="Times New Roman" pitchFamily="18" charset="0"/>
              <a:cs typeface="Times New Roman" pitchFamily="18" charset="0"/>
            </a:endParaRPr>
          </a:p>
        </p:txBody>
      </p:sp>
      <p:pic>
        <p:nvPicPr>
          <p:cNvPr id="5" name="Picture 3"/>
          <p:cNvPicPr>
            <a:picLocks noChangeAspect="1" noChangeArrowheads="1"/>
          </p:cNvPicPr>
          <p:nvPr/>
        </p:nvPicPr>
        <p:blipFill>
          <a:blip cstate="print"/>
          <a:srcRect/>
          <a:stretch>
            <a:fillRect/>
          </a:stretch>
        </p:blipFill>
        <p:spPr bwMode="auto">
          <a:xfrm>
            <a:off x="5929322" y="1428736"/>
            <a:ext cx="1928812" cy="928688"/>
          </a:xfrm>
          <a:prstGeom prst="rect">
            <a:avLst/>
          </a:prstGeom>
          <a:noFill/>
          <a:ln w="9525">
            <a:noFill/>
            <a:miter lim="800000"/>
            <a:headEnd/>
            <a:tailEnd/>
          </a:ln>
        </p:spPr>
      </p:pic>
      <p:pic>
        <p:nvPicPr>
          <p:cNvPr id="6" name="Picture 2"/>
          <p:cNvPicPr>
            <a:picLocks noChangeAspect="1" noChangeArrowheads="1"/>
          </p:cNvPicPr>
          <p:nvPr/>
        </p:nvPicPr>
        <p:blipFill>
          <a:blip cstate="print"/>
          <a:srcRect/>
          <a:stretch>
            <a:fillRect/>
          </a:stretch>
        </p:blipFill>
        <p:spPr>
          <a:xfrm>
            <a:off x="1187624" y="3143248"/>
            <a:ext cx="7632848" cy="1712912"/>
          </a:xfrm>
          <a:prstGeom prst="rect">
            <a:avLst/>
          </a:prstGeom>
        </p:spPr>
      </p:pic>
      <p:cxnSp>
        <p:nvCxnSpPr>
          <p:cNvPr id="7" name="Connecteur droit avec flèche 6"/>
          <p:cNvCxnSpPr/>
          <p:nvPr/>
        </p:nvCxnSpPr>
        <p:spPr>
          <a:xfrm rot="16200000" flipV="1">
            <a:off x="4286248" y="4786321"/>
            <a:ext cx="642937" cy="5000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Rectangle 7"/>
          <p:cNvSpPr/>
          <p:nvPr/>
        </p:nvSpPr>
        <p:spPr>
          <a:xfrm>
            <a:off x="3929058" y="5429264"/>
            <a:ext cx="1987082" cy="369332"/>
          </a:xfrm>
          <a:prstGeom prst="rect">
            <a:avLst/>
          </a:prstGeom>
        </p:spPr>
        <p:txBody>
          <a:bodyPr wrap="none">
            <a:spAutoFit/>
          </a:bodyPr>
          <a:lstStyle/>
          <a:p>
            <a:r>
              <a:rPr lang="fr-FR" b="1" dirty="0"/>
              <a:t>La réaction globale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12"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14" dur="80"/>
                                        <p:tgtEl>
                                          <p:spTgt spid="4">
                                            <p:txEl>
                                              <p:pRg st="2" end="2"/>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
                                        <p:tgtEl>
                                          <p:spTgt spid="5"/>
                                        </p:tgtEl>
                                      </p:cBhvr>
                                    </p:animEffect>
                                    <p:anim calcmode="lin" valueType="num">
                                      <p:cBhvr>
                                        <p:cTn id="20" dur="400" fill="hold"/>
                                        <p:tgtEl>
                                          <p:spTgt spid="5"/>
                                        </p:tgtEl>
                                        <p:attrNameLst>
                                          <p:attrName>ppt_x</p:attrName>
                                        </p:attrNameLst>
                                      </p:cBhvr>
                                      <p:tavLst>
                                        <p:tav tm="0">
                                          <p:val>
                                            <p:strVal val="#ppt_x"/>
                                          </p:val>
                                        </p:tav>
                                        <p:tav tm="100000">
                                          <p:val>
                                            <p:strVal val="#ppt_x"/>
                                          </p:val>
                                        </p:tav>
                                      </p:tavLst>
                                    </p:anim>
                                    <p:anim calcmode="lin" valueType="num">
                                      <p:cBhvr>
                                        <p:cTn id="21" dur="400" fill="hold"/>
                                        <p:tgtEl>
                                          <p:spTgt spid="5"/>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
                                        <p:tgtEl>
                                          <p:spTgt spid="7"/>
                                        </p:tgtEl>
                                      </p:cBhvr>
                                    </p:animEffect>
                                    <p:anim calcmode="lin" valueType="num">
                                      <p:cBhvr>
                                        <p:cTn id="35" dur="400" fill="hold"/>
                                        <p:tgtEl>
                                          <p:spTgt spid="7"/>
                                        </p:tgtEl>
                                        <p:attrNameLst>
                                          <p:attrName>ppt_x</p:attrName>
                                        </p:attrNameLst>
                                      </p:cBhvr>
                                      <p:tavLst>
                                        <p:tav tm="0">
                                          <p:val>
                                            <p:strVal val="#ppt_x"/>
                                          </p:val>
                                        </p:tav>
                                        <p:tav tm="100000">
                                          <p:val>
                                            <p:strVal val="#ppt_x"/>
                                          </p:val>
                                        </p:tav>
                                      </p:tavLst>
                                    </p:anim>
                                    <p:anim calcmode="lin" valueType="num">
                                      <p:cBhvr>
                                        <p:cTn id="36" dur="400" fill="hold"/>
                                        <p:tgtEl>
                                          <p:spTgt spid="7"/>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nodeType="clickEffect">
                                  <p:stCondLst>
                                    <p:cond delay="0"/>
                                  </p:stCondLst>
                                  <p:iterate type="lt">
                                    <p:tmPct val="50000"/>
                                  </p:iterate>
                                  <p:childTnLst>
                                    <p:set>
                                      <p:cBhvr>
                                        <p:cTn id="42"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43"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45" dur="80"/>
                                        <p:tgtEl>
                                          <p:spTgt spid="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ll\Contacts\Desktop\Capture.PNG"/>
          <p:cNvPicPr>
            <a:picLocks noGrp="1" noChangeAspect="1" noChangeArrowheads="1"/>
          </p:cNvPicPr>
          <p:nvPr>
            <p:ph idx="1"/>
          </p:nvPr>
        </p:nvPicPr>
        <p:blipFill>
          <a:blip cstate="print"/>
          <a:srcRect/>
          <a:stretch>
            <a:fillRect/>
          </a:stretch>
        </p:blipFill>
        <p:spPr bwMode="auto">
          <a:xfrm>
            <a:off x="58350" y="1500174"/>
            <a:ext cx="9085650" cy="988580"/>
          </a:xfrm>
          <a:prstGeom prst="rect">
            <a:avLst/>
          </a:prstGeom>
          <a:noFill/>
        </p:spPr>
      </p:pic>
      <p:sp>
        <p:nvSpPr>
          <p:cNvPr id="5" name="Rectangle 4"/>
          <p:cNvSpPr/>
          <p:nvPr/>
        </p:nvSpPr>
        <p:spPr>
          <a:xfrm>
            <a:off x="428596" y="357166"/>
            <a:ext cx="3786214" cy="523220"/>
          </a:xfrm>
          <a:prstGeom prst="rect">
            <a:avLst/>
          </a:prstGeom>
        </p:spPr>
        <p:txBody>
          <a:bodyPr wrap="square">
            <a:spAutoFit/>
          </a:bodyPr>
          <a:lstStyle/>
          <a:p>
            <a:pPr>
              <a:spcBef>
                <a:spcPct val="0"/>
              </a:spcBef>
            </a:pPr>
            <a:r>
              <a:rPr lang="fr-FR" sz="2800" b="1" dirty="0">
                <a:solidFill>
                  <a:srgbClr val="00B0F0"/>
                </a:solidFill>
                <a:latin typeface="Times New Roman" pitchFamily="18" charset="0"/>
                <a:cs typeface="Times New Roman" pitchFamily="18" charset="0"/>
              </a:rPr>
              <a:t>b-La courbe de  A=f(t)</a:t>
            </a:r>
          </a:p>
        </p:txBody>
      </p:sp>
      <p:pic>
        <p:nvPicPr>
          <p:cNvPr id="6" name="Picture 3"/>
          <p:cNvPicPr>
            <a:picLocks noChangeAspect="1" noChangeArrowheads="1"/>
          </p:cNvPicPr>
          <p:nvPr/>
        </p:nvPicPr>
        <p:blipFill>
          <a:blip cstate="print"/>
          <a:srcRect/>
          <a:stretch>
            <a:fillRect/>
          </a:stretch>
        </p:blipFill>
        <p:spPr bwMode="auto">
          <a:xfrm>
            <a:off x="1187624" y="2780928"/>
            <a:ext cx="7632848" cy="38884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5">
                                            <p:txEl>
                                              <p:pRg st="0" end="0"/>
                                            </p:txEl>
                                          </p:spTgt>
                                        </p:tgtEl>
                                      </p:cBhvr>
                                    </p:animEffect>
                                  </p:childTnLst>
                                </p:cTn>
                              </p:par>
                            </p:childTnLst>
                          </p:cTn>
                        </p:par>
                        <p:par>
                          <p:cTn id="18" fill="hold">
                            <p:stCondLst>
                              <p:cond delay="2350"/>
                            </p:stCondLst>
                            <p:childTnLst>
                              <p:par>
                                <p:cTn id="19" presetID="43"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
                                        <p:tgtEl>
                                          <p:spTgt spid="6"/>
                                        </p:tgtEl>
                                      </p:cBhvr>
                                    </p:animEffect>
                                    <p:anim calcmode="lin" valueType="num">
                                      <p:cBhvr>
                                        <p:cTn id="22" dur="400" fill="hold"/>
                                        <p:tgtEl>
                                          <p:spTgt spid="6"/>
                                        </p:tgtEl>
                                        <p:attrNameLst>
                                          <p:attrName>ppt_x</p:attrName>
                                        </p:attrNameLst>
                                      </p:cBhvr>
                                      <p:tavLst>
                                        <p:tav tm="0">
                                          <p:val>
                                            <p:strVal val="#ppt_x"/>
                                          </p:val>
                                        </p:tav>
                                        <p:tav tm="100000">
                                          <p:val>
                                            <p:strVal val="#ppt_x"/>
                                          </p:val>
                                        </p:tav>
                                      </p:tavLst>
                                    </p:anim>
                                    <p:anim calcmode="lin" valueType="num">
                                      <p:cBhvr>
                                        <p:cTn id="23" dur="400" fill="hold"/>
                                        <p:tgtEl>
                                          <p:spTgt spid="6"/>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solidFill>
                  <a:srgbClr val="FF0000"/>
                </a:solidFill>
              </a:rPr>
              <a:t>Les différence vitesse de réaction </a:t>
            </a:r>
          </a:p>
        </p:txBody>
      </p:sp>
      <p:sp>
        <p:nvSpPr>
          <p:cNvPr id="3" name="Espace réservé du contenu 2"/>
          <p:cNvSpPr>
            <a:spLocks noGrp="1"/>
          </p:cNvSpPr>
          <p:nvPr>
            <p:ph sz="quarter" idx="1"/>
          </p:nvPr>
        </p:nvSpPr>
        <p:spPr>
          <a:xfrm>
            <a:off x="0" y="1600200"/>
            <a:ext cx="9144000" cy="5257800"/>
          </a:xfrm>
        </p:spPr>
        <p:txBody>
          <a:bodyPr>
            <a:normAutofit/>
          </a:bodyPr>
          <a:lstStyle/>
          <a:p>
            <a:r>
              <a:rPr lang="fr-FR" sz="2200" b="1" u="sng" dirty="0">
                <a:solidFill>
                  <a:srgbClr val="FF0000"/>
                </a:solidFill>
              </a:rPr>
              <a:t>Vitesse de formation et disparition d’un corps:</a:t>
            </a:r>
          </a:p>
          <a:p>
            <a:pPr algn="just">
              <a:buNone/>
            </a:pPr>
            <a:r>
              <a:rPr lang="fr-FR" dirty="0">
                <a:latin typeface="Aparajita" pitchFamily="34" charset="0"/>
                <a:cs typeface="Aparajita" pitchFamily="34" charset="0"/>
              </a:rPr>
              <a:t>    </a:t>
            </a:r>
          </a:p>
          <a:p>
            <a:pPr algn="just">
              <a:buNone/>
            </a:pPr>
            <a:r>
              <a:rPr lang="fr-FR" dirty="0">
                <a:latin typeface="Aparajita" pitchFamily="34" charset="0"/>
                <a:cs typeface="Aparajita" pitchFamily="34" charset="0"/>
              </a:rPr>
              <a:t>   La vitesse de formation d’un constituant chimique A est égale à la dérivée par rapport au temps de sa quantité de matière sa vitesse de disparition est égale à l’opposé de sa vitesse de formation.</a:t>
            </a:r>
          </a:p>
          <a:p>
            <a:pPr algn="just">
              <a:buNone/>
            </a:pPr>
            <a:r>
              <a:rPr lang="fr-FR" dirty="0">
                <a:latin typeface="Aparajita" pitchFamily="34" charset="0"/>
                <a:cs typeface="Aparajita" pitchFamily="34" charset="0"/>
              </a:rPr>
              <a:t>    </a:t>
            </a:r>
          </a:p>
          <a:p>
            <a:pPr>
              <a:buNone/>
            </a:pPr>
            <a:endParaRPr lang="fr-FR" u="sng" dirty="0">
              <a:solidFill>
                <a:srgbClr val="FF0000"/>
              </a:solidFill>
              <a:latin typeface="Aparajita" pitchFamily="34" charset="0"/>
              <a:cs typeface="Aparajita" pitchFamily="34" charset="0"/>
            </a:endParaRPr>
          </a:p>
          <a:p>
            <a:pPr>
              <a:buNone/>
            </a:pPr>
            <a:endParaRPr lang="fr-FR" u="sng" dirty="0">
              <a:solidFill>
                <a:srgbClr val="FF0000"/>
              </a:solidFill>
              <a:latin typeface="Aparajita" pitchFamily="34" charset="0"/>
              <a:cs typeface="Aparajita" pitchFamily="34" charset="0"/>
            </a:endParaRPr>
          </a:p>
          <a:p>
            <a:pPr>
              <a:buNone/>
            </a:pPr>
            <a:endParaRPr lang="fr-FR" u="sng" dirty="0">
              <a:solidFill>
                <a:srgbClr val="FF0000"/>
              </a:solidFill>
              <a:latin typeface="Aparajita" pitchFamily="34" charset="0"/>
              <a:cs typeface="Aparajita" pitchFamily="34" charset="0"/>
            </a:endParaRPr>
          </a:p>
          <a:p>
            <a:pPr>
              <a:buNone/>
            </a:pPr>
            <a:r>
              <a:rPr lang="fr-FR" dirty="0">
                <a:latin typeface="Aparajita" pitchFamily="34" charset="0"/>
                <a:cs typeface="Aparajita" pitchFamily="34" charset="0"/>
              </a:rPr>
              <a:t>        qui s’exprime en  </a:t>
            </a:r>
            <a:r>
              <a:rPr lang="fr-FR" dirty="0" err="1">
                <a:latin typeface="Aparajita" pitchFamily="34" charset="0"/>
                <a:cs typeface="Aparajita" pitchFamily="34" charset="0"/>
              </a:rPr>
              <a:t>mol.s</a:t>
            </a:r>
            <a:r>
              <a:rPr lang="fr-FR" baseline="30000" dirty="0">
                <a:latin typeface="Aparajita" pitchFamily="34" charset="0"/>
                <a:cs typeface="Aparajita" pitchFamily="34" charset="0"/>
              </a:rPr>
              <a:t>-1</a:t>
            </a:r>
            <a:endParaRPr lang="fr-FR" dirty="0">
              <a:latin typeface="Aparajita" pitchFamily="34" charset="0"/>
              <a:cs typeface="Aparajita"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547664" y="4149080"/>
            <a:ext cx="2160240" cy="1296144"/>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644008" y="4365104"/>
            <a:ext cx="2088232" cy="1080120"/>
          </a:xfrm>
          <a:prstGeom prst="rect">
            <a:avLst/>
          </a:prstGeom>
          <a:noFill/>
          <a:ln w="9525">
            <a:noFill/>
            <a:miter lim="800000"/>
            <a:headEnd/>
            <a:tailEnd/>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229600" cy="5768997"/>
          </a:xfrm>
        </p:spPr>
        <p:txBody>
          <a:bodyPr/>
          <a:lstStyle/>
          <a:p>
            <a:pPr>
              <a:buNone/>
            </a:pPr>
            <a:r>
              <a:rPr lang="fr-FR" sz="2400" b="1" dirty="0">
                <a:solidFill>
                  <a:srgbClr val="00B0F0"/>
                </a:solidFill>
                <a:latin typeface="Times New Roman" pitchFamily="18" charset="0"/>
                <a:cs typeface="Times New Roman" pitchFamily="18" charset="0"/>
              </a:rPr>
              <a:t>c-La courbe de [I2] =f(t)</a:t>
            </a:r>
            <a:endParaRPr lang="fr-FR" sz="2400" dirty="0">
              <a:latin typeface="Times New Roman" pitchFamily="18" charset="0"/>
              <a:cs typeface="Times New Roman" pitchFamily="18" charset="0"/>
            </a:endParaRPr>
          </a:p>
          <a:p>
            <a:pPr>
              <a:buFont typeface="Wingdings" pitchFamily="2" charset="2"/>
              <a:buChar char="v"/>
            </a:pPr>
            <a:endParaRPr lang="fr-FR" sz="2400" dirty="0">
              <a:latin typeface="Times New Roman" pitchFamily="18" charset="0"/>
              <a:cs typeface="Times New Roman" pitchFamily="18" charset="0"/>
            </a:endParaRPr>
          </a:p>
          <a:p>
            <a:pPr>
              <a:buFont typeface="Wingdings" pitchFamily="2" charset="2"/>
              <a:buChar char="v"/>
            </a:pPr>
            <a:r>
              <a:rPr lang="fr-FR" sz="2400" dirty="0">
                <a:latin typeface="Times New Roman" pitchFamily="18" charset="0"/>
                <a:cs typeface="Times New Roman" pitchFamily="18" charset="0"/>
              </a:rPr>
              <a:t>En utilisant la courbe d’étalonnage et la loi de </a:t>
            </a:r>
            <a:r>
              <a:rPr lang="fr-FR" sz="2400" dirty="0" err="1">
                <a:latin typeface="Times New Roman" pitchFamily="18" charset="0"/>
                <a:cs typeface="Times New Roman" pitchFamily="18" charset="0"/>
              </a:rPr>
              <a:t>Beer</a:t>
            </a:r>
            <a:r>
              <a:rPr lang="fr-FR" sz="2400" dirty="0">
                <a:latin typeface="Times New Roman" pitchFamily="18" charset="0"/>
                <a:cs typeface="Times New Roman" pitchFamily="18" charset="0"/>
              </a:rPr>
              <a:t>-Lambert A=K[I2]. On </a:t>
            </a:r>
            <a:r>
              <a:rPr lang="fr-FR" sz="2400">
                <a:latin typeface="Times New Roman" pitchFamily="18" charset="0"/>
                <a:cs typeface="Times New Roman" pitchFamily="18" charset="0"/>
              </a:rPr>
              <a:t>déduit que K</a:t>
            </a:r>
            <a:r>
              <a:rPr lang="fr-FR" sz="2400" dirty="0">
                <a:latin typeface="Times New Roman" pitchFamily="18" charset="0"/>
                <a:cs typeface="Times New Roman" pitchFamily="18" charset="0"/>
              </a:rPr>
              <a:t>= 1,5.10²</a:t>
            </a:r>
          </a:p>
          <a:p>
            <a:pPr>
              <a:buFont typeface="Wingdings" pitchFamily="2" charset="2"/>
              <a:buChar char="v"/>
            </a:pPr>
            <a:r>
              <a:rPr lang="fr-FR" sz="2400" dirty="0">
                <a:latin typeface="Times New Roman" pitchFamily="18" charset="0"/>
                <a:cs typeface="Times New Roman" pitchFamily="18" charset="0"/>
              </a:rPr>
              <a:t>On a vu que : A = 1,5.10². [I2]</a:t>
            </a:r>
          </a:p>
          <a:p>
            <a:pPr>
              <a:buFont typeface="Wingdings" pitchFamily="2" charset="2"/>
              <a:buChar char="v"/>
            </a:pPr>
            <a:r>
              <a:rPr lang="fr-FR" sz="2400" dirty="0">
                <a:latin typeface="Times New Roman" pitchFamily="18" charset="0"/>
                <a:cs typeface="Times New Roman" pitchFamily="18" charset="0"/>
              </a:rPr>
              <a:t> soit [I2] = A / (1,5.10²)</a:t>
            </a:r>
          </a:p>
          <a:p>
            <a:pPr>
              <a:buFont typeface="Wingdings" pitchFamily="2" charset="2"/>
              <a:buChar char="v"/>
            </a:pPr>
            <a:r>
              <a:rPr lang="fr-FR" sz="2400" dirty="0">
                <a:latin typeface="Times New Roman" pitchFamily="18" charset="0"/>
                <a:cs typeface="Times New Roman" pitchFamily="18" charset="0"/>
              </a:rPr>
              <a:t>Pour tracer [I2] = f(t), il suffit donc de modifier l’échelle des ordonnées en divisant les valeurs de A par K=1,5.10²</a:t>
            </a:r>
          </a:p>
          <a:p>
            <a:pPr>
              <a:buNone/>
            </a:pPr>
            <a:endParaRPr lang="fr-FR" dirty="0"/>
          </a:p>
        </p:txBody>
      </p:sp>
      <p:pic>
        <p:nvPicPr>
          <p:cNvPr id="4" name="Picture 3" descr="C:\Users\Dell\Contacts\Desktop\tableau.PNG"/>
          <p:cNvPicPr>
            <a:picLocks noChangeAspect="1" noChangeArrowheads="1"/>
          </p:cNvPicPr>
          <p:nvPr/>
        </p:nvPicPr>
        <p:blipFill>
          <a:blip r:embed="rId2" cstate="print"/>
          <a:srcRect/>
          <a:stretch>
            <a:fillRect/>
          </a:stretch>
        </p:blipFill>
        <p:spPr bwMode="auto">
          <a:xfrm>
            <a:off x="142844" y="3789040"/>
            <a:ext cx="8759457" cy="28999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3"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
                                        <p:tgtEl>
                                          <p:spTgt spid="3">
                                            <p:txEl>
                                              <p:pRg st="2" end="2"/>
                                            </p:txEl>
                                          </p:spTgt>
                                        </p:tgtEl>
                                      </p:cBhvr>
                                    </p:animEffect>
                                    <p:anim calcmode="lin" valueType="num">
                                      <p:cBhvr>
                                        <p:cTn id="16"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3"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
                                        <p:tgtEl>
                                          <p:spTgt spid="3">
                                            <p:txEl>
                                              <p:pRg st="3" end="3"/>
                                            </p:txEl>
                                          </p:spTgt>
                                        </p:tgtEl>
                                      </p:cBhvr>
                                    </p:animEffect>
                                    <p:anim calcmode="lin" valueType="num">
                                      <p:cBhvr>
                                        <p:cTn id="25"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3"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
                                        <p:tgtEl>
                                          <p:spTgt spid="3">
                                            <p:txEl>
                                              <p:pRg st="4" end="4"/>
                                            </p:txEl>
                                          </p:spTgt>
                                        </p:tgtEl>
                                      </p:cBhvr>
                                    </p:animEffect>
                                    <p:anim calcmode="lin" valueType="num">
                                      <p:cBhvr>
                                        <p:cTn id="34"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36"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
                                        <p:tgtEl>
                                          <p:spTgt spid="3">
                                            <p:txEl>
                                              <p:pRg st="5" end="5"/>
                                            </p:txEl>
                                          </p:spTgt>
                                        </p:tgtEl>
                                      </p:cBhvr>
                                    </p:animEffect>
                                    <p:anim calcmode="lin" valueType="num">
                                      <p:cBhvr>
                                        <p:cTn id="43"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ppt_w</p:attrName>
                                        </p:attrNameLst>
                                      </p:cBhvr>
                                      <p:tavLst>
                                        <p:tav tm="0">
                                          <p:val>
                                            <p:fltVal val="0"/>
                                          </p:val>
                                        </p:tav>
                                        <p:tav tm="100000">
                                          <p:val>
                                            <p:strVal val="#ppt_w"/>
                                          </p:val>
                                        </p:tav>
                                      </p:tavLst>
                                    </p:anim>
                                    <p:anim calcmode="lin" valueType="num">
                                      <p:cBhvr>
                                        <p:cTn id="52" dur="500" fill="hold"/>
                                        <p:tgtEl>
                                          <p:spTgt spid="4"/>
                                        </p:tgtEl>
                                        <p:attrNameLst>
                                          <p:attrName>ppt_h</p:attrName>
                                        </p:attrNameLst>
                                      </p:cBhvr>
                                      <p:tavLst>
                                        <p:tav tm="0">
                                          <p:val>
                                            <p:fltVal val="0"/>
                                          </p:val>
                                        </p:tav>
                                        <p:tav tm="100000">
                                          <p:val>
                                            <p:strVal val="#ppt_h"/>
                                          </p:val>
                                        </p:tav>
                                      </p:tavLst>
                                    </p:anim>
                                    <p:anim calcmode="lin" valueType="num">
                                      <p:cBhvr>
                                        <p:cTn id="53" dur="500" fill="hold"/>
                                        <p:tgtEl>
                                          <p:spTgt spid="4"/>
                                        </p:tgtEl>
                                        <p:attrNameLst>
                                          <p:attrName>style.rotation</p:attrName>
                                        </p:attrNameLst>
                                      </p:cBhvr>
                                      <p:tavLst>
                                        <p:tav tm="0">
                                          <p:val>
                                            <p:fltVal val="360"/>
                                          </p:val>
                                        </p:tav>
                                        <p:tav tm="100000">
                                          <p:val>
                                            <p:fltVal val="0"/>
                                          </p:val>
                                        </p:tav>
                                      </p:tavLst>
                                    </p:anim>
                                    <p:animEffect transition="in" filter="fade">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spcBef>
                <a:spcPts val="0"/>
              </a:spcBef>
            </a:pPr>
            <a:br>
              <a:rPr lang="fr-FR" sz="2400" dirty="0">
                <a:solidFill>
                  <a:prstClr val="black"/>
                </a:solidFill>
                <a:latin typeface="Times New Roman" pitchFamily="18" charset="0"/>
                <a:ea typeface="+mn-ea"/>
                <a:cs typeface="Times New Roman" pitchFamily="18" charset="0"/>
              </a:rPr>
            </a:br>
            <a:endParaRPr lang="fr-FR" dirty="0"/>
          </a:p>
        </p:txBody>
      </p:sp>
      <p:pic>
        <p:nvPicPr>
          <p:cNvPr id="5" name="Picture 2" descr="C:\Users\Dell\Contacts\Desktop\courbe I2=f(t).PNG"/>
          <p:cNvPicPr>
            <a:picLocks noChangeAspect="1" noChangeArrowheads="1"/>
          </p:cNvPicPr>
          <p:nvPr/>
        </p:nvPicPr>
        <p:blipFill>
          <a:blip cstate="print"/>
          <a:srcRect/>
          <a:stretch>
            <a:fillRect/>
          </a:stretch>
        </p:blipFill>
        <p:spPr bwMode="auto">
          <a:xfrm>
            <a:off x="1313782" y="785794"/>
            <a:ext cx="6786610" cy="3357585"/>
          </a:xfrm>
          <a:prstGeom prst="rect">
            <a:avLst/>
          </a:prstGeom>
          <a:noFill/>
        </p:spPr>
      </p:pic>
      <p:sp>
        <p:nvSpPr>
          <p:cNvPr id="6" name="Rectangle 5"/>
          <p:cNvSpPr/>
          <p:nvPr/>
        </p:nvSpPr>
        <p:spPr>
          <a:xfrm>
            <a:off x="571472" y="285728"/>
            <a:ext cx="5009705" cy="461665"/>
          </a:xfrm>
          <a:prstGeom prst="rect">
            <a:avLst/>
          </a:prstGeom>
        </p:spPr>
        <p:txBody>
          <a:bodyPr wrap="none">
            <a:spAutoFit/>
          </a:bodyPr>
          <a:lstStyle/>
          <a:p>
            <a:r>
              <a:rPr lang="fr-FR" sz="2400" b="1" dirty="0">
                <a:solidFill>
                  <a:srgbClr val="7030A0"/>
                </a:solidFill>
                <a:latin typeface="Times New Roman" pitchFamily="18" charset="0"/>
                <a:cs typeface="Times New Roman" pitchFamily="18" charset="0"/>
              </a:rPr>
              <a:t>Interprétation de La courbe [I2]=f(t)</a:t>
            </a:r>
            <a:endParaRPr lang="fr-FR" sz="2400" dirty="0">
              <a:solidFill>
                <a:srgbClr val="7030A0"/>
              </a:solidFill>
            </a:endParaRPr>
          </a:p>
        </p:txBody>
      </p:sp>
      <p:sp>
        <p:nvSpPr>
          <p:cNvPr id="8" name="Rectangle 7"/>
          <p:cNvSpPr/>
          <p:nvPr/>
        </p:nvSpPr>
        <p:spPr>
          <a:xfrm>
            <a:off x="642910" y="4214818"/>
            <a:ext cx="7786742" cy="2308324"/>
          </a:xfrm>
          <a:prstGeom prst="rect">
            <a:avLst/>
          </a:prstGeom>
        </p:spPr>
        <p:txBody>
          <a:bodyPr wrap="square">
            <a:spAutoFit/>
          </a:bodyPr>
          <a:lstStyle/>
          <a:p>
            <a:r>
              <a:rPr lang="fr-FR" sz="2400" dirty="0">
                <a:latin typeface="Times New Roman" pitchFamily="18" charset="0"/>
                <a:cs typeface="Times New Roman" pitchFamily="18" charset="0"/>
              </a:rPr>
              <a:t>La courbe [I2] = f(t) est croissante. Elle montre que [I2] augmente plus vite en début de réaction. Ceci s’explique par le fait qu’au début, les concentrations en réactifs sont plus importantes : la vitesse est donc plus élevée. Cette vitesse diminue progressivement au fur et à mesure de la diminution de la concentration des réactifs.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4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3"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6">
                                            <p:txEl>
                                              <p:pRg st="0" end="0"/>
                                            </p:txEl>
                                          </p:spTgt>
                                        </p:tgtEl>
                                        <p:attrNameLst>
                                          <p:attrName>fill.type</p:attrName>
                                        </p:attrNameLst>
                                      </p:cBhvr>
                                      <p:to>
                                        <p:strVal val="solid"/>
                                      </p:to>
                                    </p:set>
                                  </p:childTnLst>
                                </p:cTn>
                              </p:par>
                            </p:childTnLst>
                          </p:cTn>
                        </p:par>
                        <p:par>
                          <p:cTn id="16" fill="hold">
                            <p:stCondLst>
                              <p:cond delay="1400"/>
                            </p:stCondLst>
                            <p:childTnLst>
                              <p:par>
                                <p:cTn id="17" presetID="49" presetClass="entr" presetSubtype="0" decel="10000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428604"/>
            <a:ext cx="8229600" cy="1643066"/>
          </a:xfrm>
        </p:spPr>
        <p:txBody>
          <a:bodyPr>
            <a:normAutofit/>
          </a:bodyPr>
          <a:lstStyle/>
          <a:p>
            <a:pPr algn="l"/>
            <a:r>
              <a:rPr lang="fr-FR" sz="2400" dirty="0">
                <a:solidFill>
                  <a:srgbClr val="0070C0"/>
                </a:solidFill>
                <a:latin typeface="Times New Roman" pitchFamily="18" charset="0"/>
                <a:cs typeface="Times New Roman" pitchFamily="18" charset="0"/>
              </a:rPr>
              <a:t>le tableau d’avancement de cette réaction. </a:t>
            </a:r>
            <a:endParaRPr lang="fr-FR" sz="3200" dirty="0">
              <a:solidFill>
                <a:srgbClr val="0070C0"/>
              </a:solidFill>
            </a:endParaRPr>
          </a:p>
        </p:txBody>
      </p:sp>
      <p:pic>
        <p:nvPicPr>
          <p:cNvPr id="4" name="Espace réservé du contenu 3" descr="tablequ d'avanssement.PNG"/>
          <p:cNvPicPr>
            <a:picLocks noGrp="1" noChangeAspect="1"/>
          </p:cNvPicPr>
          <p:nvPr>
            <p:ph idx="1"/>
          </p:nvPr>
        </p:nvPicPr>
        <p:blipFill>
          <a:blip cstate="print"/>
          <a:stretch>
            <a:fillRect/>
          </a:stretch>
        </p:blipFill>
        <p:spPr>
          <a:xfrm>
            <a:off x="251520" y="2341470"/>
            <a:ext cx="8568952" cy="3516422"/>
          </a:xfrm>
        </p:spPr>
      </p:pic>
      <p:sp>
        <p:nvSpPr>
          <p:cNvPr id="5" name="Rectangle 4"/>
          <p:cNvSpPr/>
          <p:nvPr/>
        </p:nvSpPr>
        <p:spPr>
          <a:xfrm>
            <a:off x="571472" y="428604"/>
            <a:ext cx="3078087" cy="461665"/>
          </a:xfrm>
          <a:prstGeom prst="rect">
            <a:avLst/>
          </a:prstGeom>
        </p:spPr>
        <p:txBody>
          <a:bodyPr wrap="none">
            <a:spAutoFit/>
          </a:bodyPr>
          <a:lstStyle/>
          <a:p>
            <a:pPr>
              <a:buNone/>
            </a:pPr>
            <a:r>
              <a:rPr lang="fr-FR" sz="2400" b="1" dirty="0" err="1">
                <a:solidFill>
                  <a:srgbClr val="00B0F0"/>
                </a:solidFill>
                <a:latin typeface="Times New Roman" pitchFamily="18" charset="0"/>
                <a:cs typeface="Times New Roman" pitchFamily="18" charset="0"/>
              </a:rPr>
              <a:t>d-La</a:t>
            </a:r>
            <a:r>
              <a:rPr lang="fr-FR" sz="2400" b="1" dirty="0">
                <a:solidFill>
                  <a:srgbClr val="00B0F0"/>
                </a:solidFill>
                <a:latin typeface="Times New Roman" pitchFamily="18" charset="0"/>
                <a:cs typeface="Times New Roman" pitchFamily="18" charset="0"/>
              </a:rPr>
              <a:t> courbe de x =f(t)</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
                                        <p:tgtEl>
                                          <p:spTgt spid="4"/>
                                        </p:tgtEl>
                                      </p:cBhvr>
                                    </p:animEffect>
                                    <p:anim calcmode="lin" valueType="num">
                                      <p:cBhvr>
                                        <p:cTn id="15" dur="400" fill="hold"/>
                                        <p:tgtEl>
                                          <p:spTgt spid="4"/>
                                        </p:tgtEl>
                                        <p:attrNameLst>
                                          <p:attrName>ppt_x</p:attrName>
                                        </p:attrNameLst>
                                      </p:cBhvr>
                                      <p:tavLst>
                                        <p:tav tm="0">
                                          <p:val>
                                            <p:strVal val="#ppt_x"/>
                                          </p:val>
                                        </p:tav>
                                        <p:tav tm="100000">
                                          <p:val>
                                            <p:strVal val="#ppt_x"/>
                                          </p:val>
                                        </p:tav>
                                      </p:tavLst>
                                    </p:anim>
                                    <p:anim calcmode="lin" valueType="num">
                                      <p:cBhvr>
                                        <p:cTn id="16" dur="400" fill="hold"/>
                                        <p:tgtEl>
                                          <p:spTgt spid="4"/>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548680"/>
            <a:ext cx="8229600" cy="5472608"/>
          </a:xfrm>
        </p:spPr>
        <p:txBody>
          <a:bodyPr>
            <a:normAutofit/>
          </a:bodyPr>
          <a:lstStyle/>
          <a:p>
            <a:r>
              <a:rPr lang="fr-FR" sz="24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En déduire quel est le réactif limitant </a:t>
            </a:r>
          </a:p>
          <a:p>
            <a:endParaRPr lang="fr-FR" sz="24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ü"/>
            </a:pPr>
            <a:r>
              <a:rPr lang="fr-FR" sz="2400" dirty="0">
                <a:latin typeface="Times New Roman" pitchFamily="18" charset="0"/>
                <a:cs typeface="Times New Roman" pitchFamily="18" charset="0"/>
              </a:rPr>
              <a:t>Si les ions iodure sont le réactif limitant:   </a:t>
            </a:r>
            <a:r>
              <a:rPr lang="fr-FR" sz="2400" i="1" dirty="0">
                <a:latin typeface="Times New Roman" pitchFamily="18" charset="0"/>
                <a:cs typeface="Times New Roman" pitchFamily="18" charset="0"/>
              </a:rPr>
              <a:t> </a:t>
            </a:r>
          </a:p>
          <a:p>
            <a:pPr algn="ctr">
              <a:buNone/>
            </a:pPr>
            <a:r>
              <a:rPr lang="fr-FR" sz="2400" i="1" dirty="0">
                <a:latin typeface="Times New Roman" pitchFamily="18" charset="0"/>
                <a:cs typeface="Times New Roman" pitchFamily="18" charset="0"/>
              </a:rPr>
              <a:t>x</a:t>
            </a:r>
            <a:r>
              <a:rPr lang="fr-FR" sz="1800" i="1" dirty="0">
                <a:latin typeface="Times New Roman" pitchFamily="18" charset="0"/>
                <a:cs typeface="Times New Roman" pitchFamily="18" charset="0"/>
              </a:rPr>
              <a:t>max</a:t>
            </a:r>
            <a:r>
              <a:rPr lang="fr-FR" sz="2400" i="1" dirty="0">
                <a:latin typeface="Times New Roman" pitchFamily="18" charset="0"/>
                <a:cs typeface="Times New Roman" pitchFamily="18" charset="0"/>
              </a:rPr>
              <a:t>=</a:t>
            </a:r>
            <a:r>
              <a:rPr lang="fr-FR" sz="2400" dirty="0">
                <a:latin typeface="Times New Roman" pitchFamily="18" charset="0"/>
                <a:cs typeface="Times New Roman" pitchFamily="18" charset="0"/>
              </a:rPr>
              <a:t> n(I</a:t>
            </a:r>
            <a:r>
              <a:rPr lang="fr-FR" sz="2400" baseline="30000" dirty="0">
                <a:latin typeface="Times New Roman" pitchFamily="18" charset="0"/>
                <a:cs typeface="Times New Roman" pitchFamily="18" charset="0"/>
              </a:rPr>
              <a:t>-</a:t>
            </a:r>
            <a:r>
              <a:rPr lang="fr-FR" sz="2400" dirty="0">
                <a:latin typeface="Times New Roman" pitchFamily="18" charset="0"/>
                <a:cs typeface="Times New Roman" pitchFamily="18" charset="0"/>
              </a:rPr>
              <a:t>)i/2=C</a:t>
            </a:r>
            <a:r>
              <a:rPr lang="fr-FR" sz="2000" i="1" dirty="0">
                <a:latin typeface="Times New Roman" pitchFamily="18" charset="0"/>
                <a:cs typeface="Times New Roman" pitchFamily="18" charset="0"/>
              </a:rPr>
              <a:t>1</a:t>
            </a:r>
            <a:r>
              <a:rPr lang="az-Cyrl-AZ" sz="2400" dirty="0">
                <a:latin typeface="Times New Roman" pitchFamily="18" charset="0"/>
                <a:cs typeface="Times New Roman" pitchFamily="18" charset="0"/>
              </a:rPr>
              <a:t>х</a:t>
            </a:r>
            <a:r>
              <a:rPr lang="fr-FR" sz="2400" dirty="0">
                <a:latin typeface="Times New Roman" pitchFamily="18" charset="0"/>
                <a:cs typeface="Times New Roman" pitchFamily="18" charset="0"/>
              </a:rPr>
              <a:t>V</a:t>
            </a:r>
            <a:r>
              <a:rPr lang="fr-FR" sz="2000" i="1" dirty="0">
                <a:latin typeface="Times New Roman" pitchFamily="18" charset="0"/>
                <a:cs typeface="Times New Roman" pitchFamily="18" charset="0"/>
              </a:rPr>
              <a:t>1</a:t>
            </a:r>
            <a:r>
              <a:rPr lang="fr-FR" sz="2400" dirty="0">
                <a:latin typeface="Times New Roman" pitchFamily="18" charset="0"/>
                <a:cs typeface="Times New Roman" pitchFamily="18" charset="0"/>
              </a:rPr>
              <a:t>= </a:t>
            </a:r>
          </a:p>
          <a:p>
            <a:pPr algn="ctr">
              <a:buNone/>
            </a:pPr>
            <a:r>
              <a:rPr lang="fr-FR" sz="2400" dirty="0">
                <a:latin typeface="Times New Roman" pitchFamily="18" charset="0"/>
                <a:cs typeface="Times New Roman" pitchFamily="18" charset="0"/>
              </a:rPr>
              <a:t>5.10</a:t>
            </a:r>
            <a:r>
              <a:rPr lang="fr-FR" sz="2400" baseline="30000" dirty="0">
                <a:latin typeface="Times New Roman" pitchFamily="18" charset="0"/>
                <a:cs typeface="Times New Roman" pitchFamily="18" charset="0"/>
              </a:rPr>
              <a:t>-1</a:t>
            </a:r>
            <a:r>
              <a:rPr lang="fr-FR" sz="2400" dirty="0">
                <a:latin typeface="Times New Roman" pitchFamily="18" charset="0"/>
                <a:cs typeface="Times New Roman" pitchFamily="18" charset="0"/>
              </a:rPr>
              <a:t> </a:t>
            </a:r>
            <a:r>
              <a:rPr lang="az-Cyrl-AZ" sz="2400" dirty="0">
                <a:latin typeface="Times New Roman" pitchFamily="18" charset="0"/>
                <a:cs typeface="Times New Roman" pitchFamily="18" charset="0"/>
              </a:rPr>
              <a:t>х</a:t>
            </a:r>
            <a:r>
              <a:rPr lang="fr-FR" sz="2400" dirty="0">
                <a:latin typeface="Times New Roman" pitchFamily="18" charset="0"/>
                <a:cs typeface="Times New Roman" pitchFamily="18" charset="0"/>
              </a:rPr>
              <a:t>10. 10</a:t>
            </a:r>
            <a:r>
              <a:rPr lang="fr-FR" sz="2400" baseline="30000" dirty="0">
                <a:latin typeface="Times New Roman" pitchFamily="18" charset="0"/>
                <a:cs typeface="Times New Roman" pitchFamily="18" charset="0"/>
              </a:rPr>
              <a:t>-3</a:t>
            </a:r>
            <a:r>
              <a:rPr lang="fr-FR" sz="2400" dirty="0">
                <a:latin typeface="Times New Roman" pitchFamily="18" charset="0"/>
                <a:cs typeface="Times New Roman" pitchFamily="18" charset="0"/>
              </a:rPr>
              <a:t> = 5. 10</a:t>
            </a:r>
            <a:r>
              <a:rPr lang="fr-FR" sz="2400" baseline="30000" dirty="0">
                <a:latin typeface="Times New Roman" pitchFamily="18" charset="0"/>
                <a:cs typeface="Times New Roman" pitchFamily="18" charset="0"/>
              </a:rPr>
              <a:t>-3</a:t>
            </a:r>
            <a:r>
              <a:rPr lang="fr-FR" sz="2400" dirty="0">
                <a:latin typeface="Times New Roman" pitchFamily="18" charset="0"/>
                <a:cs typeface="Times New Roman" pitchFamily="18" charset="0"/>
              </a:rPr>
              <a:t> mol</a:t>
            </a:r>
          </a:p>
          <a:p>
            <a:pPr>
              <a:buFont typeface="Wingdings" pitchFamily="2" charset="2"/>
              <a:buChar char="ü"/>
            </a:pPr>
            <a:r>
              <a:rPr lang="fr-FR" sz="2400" dirty="0">
                <a:latin typeface="Times New Roman" pitchFamily="18" charset="0"/>
                <a:cs typeface="Times New Roman" pitchFamily="18" charset="0"/>
              </a:rPr>
              <a:t>Si les ions peroxodisulfate sont le réactif limitant:    </a:t>
            </a:r>
          </a:p>
          <a:p>
            <a:pPr algn="ctr">
              <a:buNone/>
            </a:pPr>
            <a:r>
              <a:rPr lang="fr-FR" sz="2400" dirty="0">
                <a:latin typeface="Times New Roman" pitchFamily="18" charset="0"/>
                <a:cs typeface="Times New Roman" pitchFamily="18" charset="0"/>
              </a:rPr>
              <a:t> </a:t>
            </a:r>
            <a:r>
              <a:rPr lang="fr-FR" sz="2400" i="1" dirty="0">
                <a:latin typeface="Times New Roman" pitchFamily="18" charset="0"/>
                <a:cs typeface="Times New Roman" pitchFamily="18" charset="0"/>
              </a:rPr>
              <a:t>x</a:t>
            </a:r>
            <a:r>
              <a:rPr lang="fr-FR" sz="2000" i="1" dirty="0">
                <a:latin typeface="Times New Roman" pitchFamily="18" charset="0"/>
                <a:cs typeface="Times New Roman" pitchFamily="18" charset="0"/>
              </a:rPr>
              <a:t>max</a:t>
            </a:r>
            <a:r>
              <a:rPr lang="fr-FR" sz="2400" i="1" dirty="0">
                <a:latin typeface="Times New Roman" pitchFamily="18" charset="0"/>
                <a:cs typeface="Times New Roman" pitchFamily="18" charset="0"/>
              </a:rPr>
              <a:t>=</a:t>
            </a:r>
            <a:r>
              <a:rPr lang="fr-FR" sz="2400" dirty="0">
                <a:latin typeface="Times New Roman" pitchFamily="18" charset="0"/>
                <a:cs typeface="Times New Roman" pitchFamily="18" charset="0"/>
              </a:rPr>
              <a:t> n(S</a:t>
            </a:r>
            <a:r>
              <a:rPr lang="fr-FR" sz="2400" baseline="-25000" dirty="0">
                <a:latin typeface="Times New Roman" pitchFamily="18" charset="0"/>
                <a:cs typeface="Times New Roman" pitchFamily="18" charset="0"/>
              </a:rPr>
              <a:t>2</a:t>
            </a:r>
            <a:r>
              <a:rPr lang="fr-FR" sz="2400" dirty="0">
                <a:latin typeface="Times New Roman" pitchFamily="18" charset="0"/>
                <a:cs typeface="Times New Roman" pitchFamily="18" charset="0"/>
              </a:rPr>
              <a:t> O</a:t>
            </a:r>
            <a:r>
              <a:rPr lang="fr-FR" sz="2400" baseline="-25000" dirty="0">
                <a:latin typeface="Times New Roman" pitchFamily="18" charset="0"/>
                <a:cs typeface="Times New Roman" pitchFamily="18" charset="0"/>
              </a:rPr>
              <a:t>8 </a:t>
            </a:r>
            <a:r>
              <a:rPr lang="fr-FR" sz="2400" baseline="30000" dirty="0">
                <a:latin typeface="Times New Roman" pitchFamily="18" charset="0"/>
                <a:cs typeface="Times New Roman" pitchFamily="18" charset="0"/>
              </a:rPr>
              <a:t>2-</a:t>
            </a:r>
            <a:r>
              <a:rPr lang="fr-FR" sz="2400" dirty="0">
                <a:latin typeface="Times New Roman" pitchFamily="18" charset="0"/>
                <a:cs typeface="Times New Roman" pitchFamily="18" charset="0"/>
              </a:rPr>
              <a:t> </a:t>
            </a:r>
            <a:r>
              <a:rPr lang="fr-FR" sz="2400">
                <a:latin typeface="Times New Roman" pitchFamily="18" charset="0"/>
                <a:cs typeface="Times New Roman" pitchFamily="18" charset="0"/>
              </a:rPr>
              <a:t>)i=C</a:t>
            </a:r>
            <a:r>
              <a:rPr lang="fr-FR" sz="2000" i="1">
                <a:latin typeface="Times New Roman" pitchFamily="18" charset="0"/>
                <a:cs typeface="Times New Roman" pitchFamily="18" charset="0"/>
              </a:rPr>
              <a:t>2</a:t>
            </a:r>
            <a:r>
              <a:rPr lang="fr-FR" sz="2400">
                <a:latin typeface="Times New Roman" pitchFamily="18" charset="0"/>
                <a:cs typeface="Times New Roman" pitchFamily="18" charset="0"/>
              </a:rPr>
              <a:t>V</a:t>
            </a:r>
            <a:r>
              <a:rPr lang="fr-FR" sz="2000" i="1">
                <a:latin typeface="Times New Roman" pitchFamily="18" charset="0"/>
                <a:cs typeface="Times New Roman" pitchFamily="18" charset="0"/>
              </a:rPr>
              <a:t>2</a:t>
            </a:r>
            <a:r>
              <a:rPr lang="fr-FR" sz="2400" dirty="0">
                <a:latin typeface="Times New Roman" pitchFamily="18" charset="0"/>
                <a:cs typeface="Times New Roman" pitchFamily="18" charset="0"/>
              </a:rPr>
              <a:t>= </a:t>
            </a:r>
          </a:p>
          <a:p>
            <a:pPr algn="ctr">
              <a:buNone/>
            </a:pPr>
            <a:r>
              <a:rPr lang="fr-FR" sz="2400" dirty="0">
                <a:latin typeface="Times New Roman" pitchFamily="18" charset="0"/>
                <a:cs typeface="Times New Roman" pitchFamily="18" charset="0"/>
              </a:rPr>
              <a:t>2.10</a:t>
            </a:r>
            <a:r>
              <a:rPr lang="fr-FR" sz="2400" baseline="30000" dirty="0">
                <a:latin typeface="Times New Roman" pitchFamily="18" charset="0"/>
                <a:cs typeface="Times New Roman" pitchFamily="18" charset="0"/>
              </a:rPr>
              <a:t>-3</a:t>
            </a:r>
            <a:r>
              <a:rPr lang="fr-FR" sz="2400" dirty="0">
                <a:latin typeface="Times New Roman" pitchFamily="18" charset="0"/>
                <a:cs typeface="Times New Roman" pitchFamily="18" charset="0"/>
              </a:rPr>
              <a:t> </a:t>
            </a:r>
            <a:r>
              <a:rPr lang="az-Cyrl-AZ" sz="2400" dirty="0">
                <a:latin typeface="Times New Roman" pitchFamily="18" charset="0"/>
                <a:cs typeface="Times New Roman" pitchFamily="18" charset="0"/>
              </a:rPr>
              <a:t>х</a:t>
            </a:r>
            <a:r>
              <a:rPr lang="fr-FR" sz="2400" dirty="0">
                <a:latin typeface="Times New Roman" pitchFamily="18" charset="0"/>
                <a:cs typeface="Times New Roman" pitchFamily="18" charset="0"/>
              </a:rPr>
              <a:t>10. 10</a:t>
            </a:r>
            <a:r>
              <a:rPr lang="fr-FR" sz="2400" baseline="30000" dirty="0">
                <a:latin typeface="Times New Roman" pitchFamily="18" charset="0"/>
                <a:cs typeface="Times New Roman" pitchFamily="18" charset="0"/>
              </a:rPr>
              <a:t>-3</a:t>
            </a:r>
            <a:r>
              <a:rPr lang="fr-FR" sz="2400" dirty="0">
                <a:latin typeface="Times New Roman" pitchFamily="18" charset="0"/>
                <a:cs typeface="Times New Roman" pitchFamily="18" charset="0"/>
              </a:rPr>
              <a:t> = 2. 10</a:t>
            </a:r>
            <a:r>
              <a:rPr lang="fr-FR" sz="2400" baseline="30000" dirty="0">
                <a:latin typeface="Times New Roman" pitchFamily="18" charset="0"/>
                <a:cs typeface="Times New Roman" pitchFamily="18" charset="0"/>
              </a:rPr>
              <a:t>-5</a:t>
            </a:r>
            <a:r>
              <a:rPr lang="fr-FR" sz="2400" dirty="0">
                <a:latin typeface="Times New Roman" pitchFamily="18" charset="0"/>
                <a:cs typeface="Times New Roman" pitchFamily="18" charset="0"/>
              </a:rPr>
              <a:t> mol</a:t>
            </a:r>
          </a:p>
          <a:p>
            <a:pPr algn="ctr">
              <a:buNone/>
            </a:pPr>
            <a:endParaRPr lang="fr-FR" sz="2400" dirty="0">
              <a:latin typeface="Times New Roman" pitchFamily="18" charset="0"/>
              <a:cs typeface="Times New Roman" pitchFamily="18" charset="0"/>
            </a:endParaRPr>
          </a:p>
          <a:p>
            <a:pPr algn="ctr">
              <a:buFont typeface="Wingdings" pitchFamily="2" charset="2"/>
              <a:buChar char="ü"/>
            </a:pPr>
            <a:r>
              <a:rPr lang="fr-FR" sz="2400" dirty="0">
                <a:latin typeface="Times New Roman" pitchFamily="18" charset="0"/>
                <a:cs typeface="Times New Roman" pitchFamily="18" charset="0"/>
              </a:rPr>
              <a:t>On peut donc voir que x</a:t>
            </a:r>
            <a:r>
              <a:rPr lang="fr-FR" sz="2000" i="1" dirty="0">
                <a:latin typeface="Times New Roman" pitchFamily="18" charset="0"/>
                <a:cs typeface="Times New Roman" pitchFamily="18" charset="0"/>
              </a:rPr>
              <a:t>max </a:t>
            </a:r>
            <a:r>
              <a:rPr lang="fr-FR" sz="2400" dirty="0">
                <a:latin typeface="Times New Roman" pitchFamily="18" charset="0"/>
                <a:cs typeface="Times New Roman" pitchFamily="18" charset="0"/>
              </a:rPr>
              <a:t>= 2. 10</a:t>
            </a:r>
            <a:r>
              <a:rPr lang="fr-FR" sz="2400" baseline="30000" dirty="0">
                <a:latin typeface="Times New Roman" pitchFamily="18" charset="0"/>
                <a:cs typeface="Times New Roman" pitchFamily="18" charset="0"/>
              </a:rPr>
              <a:t>-5</a:t>
            </a:r>
            <a:r>
              <a:rPr lang="fr-FR" sz="2400" dirty="0">
                <a:latin typeface="Times New Roman" pitchFamily="18" charset="0"/>
                <a:cs typeface="Times New Roman" pitchFamily="18" charset="0"/>
              </a:rPr>
              <a:t> mol : les ions peroxodisulfate sont donc le réactif limitant.</a:t>
            </a:r>
          </a:p>
          <a:p>
            <a:pPr algn="ctr">
              <a:buNone/>
            </a:pPr>
            <a:endParaRPr lang="fr-FR" sz="2400" dirty="0">
              <a:latin typeface="Times New Roman" pitchFamily="18" charset="0"/>
              <a:cs typeface="Times New Roman" pitchFamily="18" charset="0"/>
            </a:endParaRPr>
          </a:p>
          <a:p>
            <a:pPr algn="ctr">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17" dur="500"/>
                                        <p:tgtEl>
                                          <p:spTgt spid="3">
                                            <p:txEl>
                                              <p:pRg st="2" end="2"/>
                                            </p:txEl>
                                          </p:spTgt>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3" end="3"/>
                                            </p:txEl>
                                          </p:spTgt>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0"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31" dur="500"/>
                                        <p:tgtEl>
                                          <p:spTgt spid="3">
                                            <p:txEl>
                                              <p:pRg st="4" end="4"/>
                                            </p:txEl>
                                          </p:spTgt>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7"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38" dur="500"/>
                                        <p:tgtEl>
                                          <p:spTgt spid="3">
                                            <p:txEl>
                                              <p:pRg st="5" end="5"/>
                                            </p:txEl>
                                          </p:spTgt>
                                        </p:tgtEl>
                                      </p:cBhvr>
                                    </p:animEffect>
                                  </p:childTnLst>
                                </p:cTn>
                              </p:par>
                            </p:childTnLst>
                          </p:cTn>
                        </p:par>
                        <p:par>
                          <p:cTn id="39" fill="hold">
                            <p:stCondLst>
                              <p:cond delay="2500"/>
                            </p:stCondLst>
                            <p:childTnLst>
                              <p:par>
                                <p:cTn id="40" presetID="49" presetClass="entr" presetSubtype="0" decel="100000" fill="hold"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4"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45" dur="500"/>
                                        <p:tgtEl>
                                          <p:spTgt spid="3">
                                            <p:txEl>
                                              <p:pRg st="6" end="6"/>
                                            </p:txEl>
                                          </p:spTgt>
                                        </p:tgtEl>
                                      </p:cBhvr>
                                    </p:animEffect>
                                  </p:childTnLst>
                                </p:cTn>
                              </p:par>
                            </p:childTnLst>
                          </p:cTn>
                        </p:par>
                        <p:par>
                          <p:cTn id="46" fill="hold">
                            <p:stCondLst>
                              <p:cond delay="3000"/>
                            </p:stCondLst>
                            <p:childTnLst>
                              <p:par>
                                <p:cTn id="47" presetID="49" presetClass="entr" presetSubtype="0" decel="100000" fill="hold"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1" dur="500" fill="hold"/>
                                        <p:tgtEl>
                                          <p:spTgt spid="3">
                                            <p:txEl>
                                              <p:pRg st="7" end="7"/>
                                            </p:txEl>
                                          </p:spTgt>
                                        </p:tgtEl>
                                        <p:attrNameLst>
                                          <p:attrName>style.rotation</p:attrName>
                                        </p:attrNameLst>
                                      </p:cBhvr>
                                      <p:tavLst>
                                        <p:tav tm="0">
                                          <p:val>
                                            <p:fltVal val="360"/>
                                          </p:val>
                                        </p:tav>
                                        <p:tav tm="100000">
                                          <p:val>
                                            <p:fltVal val="0"/>
                                          </p:val>
                                        </p:tav>
                                      </p:tavLst>
                                    </p:anim>
                                    <p:animEffect transition="in" filter="fade">
                                      <p:cBhvr>
                                        <p:cTn id="52" dur="500"/>
                                        <p:tgtEl>
                                          <p:spTgt spid="3">
                                            <p:txEl>
                                              <p:pRg st="7" end="7"/>
                                            </p:txEl>
                                          </p:spTgt>
                                        </p:tgtEl>
                                      </p:cBhvr>
                                    </p:animEffect>
                                  </p:childTnLst>
                                </p:cTn>
                              </p:par>
                            </p:childTnLst>
                          </p:cTn>
                        </p:par>
                        <p:par>
                          <p:cTn id="53" fill="hold">
                            <p:stCondLst>
                              <p:cond delay="3500"/>
                            </p:stCondLst>
                            <p:childTnLst>
                              <p:par>
                                <p:cTn id="54" presetID="49" presetClass="entr" presetSubtype="0" decel="100000" fill="hold" nodeType="after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 calcmode="lin" valueType="num">
                                      <p:cBhvr>
                                        <p:cTn id="56"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9" end="9"/>
                                            </p:txEl>
                                          </p:spTgt>
                                        </p:tgtEl>
                                        <p:attrNameLst>
                                          <p:attrName>ppt_h</p:attrName>
                                        </p:attrNameLst>
                                      </p:cBhvr>
                                      <p:tavLst>
                                        <p:tav tm="0">
                                          <p:val>
                                            <p:fltVal val="0"/>
                                          </p:val>
                                        </p:tav>
                                        <p:tav tm="100000">
                                          <p:val>
                                            <p:strVal val="#ppt_h"/>
                                          </p:val>
                                        </p:tav>
                                      </p:tavLst>
                                    </p:anim>
                                    <p:anim calcmode="lin" valueType="num">
                                      <p:cBhvr>
                                        <p:cTn id="58" dur="500" fill="hold"/>
                                        <p:tgtEl>
                                          <p:spTgt spid="3">
                                            <p:txEl>
                                              <p:pRg st="9" end="9"/>
                                            </p:txEl>
                                          </p:spTgt>
                                        </p:tgtEl>
                                        <p:attrNameLst>
                                          <p:attrName>style.rotation</p:attrName>
                                        </p:attrNameLst>
                                      </p:cBhvr>
                                      <p:tavLst>
                                        <p:tav tm="0">
                                          <p:val>
                                            <p:fltVal val="360"/>
                                          </p:val>
                                        </p:tav>
                                        <p:tav tm="100000">
                                          <p:val>
                                            <p:fltVal val="0"/>
                                          </p:val>
                                        </p:tav>
                                      </p:tavLst>
                                    </p:anim>
                                    <p:animEffect transition="in" filter="fade">
                                      <p:cBhvr>
                                        <p:cTn id="5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sz="2400" dirty="0">
                <a:solidFill>
                  <a:prstClr val="black"/>
                </a:solidFill>
                <a:latin typeface="Times New Roman" pitchFamily="18" charset="0"/>
                <a:cs typeface="Times New Roman" pitchFamily="18" charset="0"/>
              </a:rPr>
              <a:t>D’après le tableau d’avancement précédent, </a:t>
            </a:r>
            <a:r>
              <a:rPr lang="fr-FR" sz="2400" b="1" u="sng" dirty="0">
                <a:solidFill>
                  <a:prstClr val="black"/>
                </a:solidFill>
                <a:latin typeface="Times New Roman" pitchFamily="18" charset="0"/>
                <a:cs typeface="Times New Roman" pitchFamily="18" charset="0"/>
              </a:rPr>
              <a:t>n(I2)= x = [I2] × </a:t>
            </a:r>
            <a:r>
              <a:rPr lang="fr-FR" sz="2400" b="1" u="sng" dirty="0" err="1">
                <a:solidFill>
                  <a:prstClr val="black"/>
                </a:solidFill>
                <a:latin typeface="Times New Roman" pitchFamily="18" charset="0"/>
                <a:cs typeface="Times New Roman" pitchFamily="18" charset="0"/>
              </a:rPr>
              <a:t>Vt</a:t>
            </a:r>
            <a:br>
              <a:rPr lang="fr-FR" sz="2400" dirty="0">
                <a:solidFill>
                  <a:prstClr val="black"/>
                </a:solidFill>
                <a:latin typeface="Times New Roman" pitchFamily="18" charset="0"/>
                <a:cs typeface="Times New Roman" pitchFamily="18" charset="0"/>
              </a:rPr>
            </a:br>
            <a:r>
              <a:rPr lang="fr-FR" sz="2400" dirty="0">
                <a:solidFill>
                  <a:prstClr val="black"/>
                </a:solidFill>
                <a:latin typeface="Times New Roman" pitchFamily="18" charset="0"/>
                <a:cs typeface="Times New Roman" pitchFamily="18" charset="0"/>
              </a:rPr>
              <a:t>on peut alors facilement trouver les valeurs de x en fonction du temps et donc tracer la courbe correspondante.</a:t>
            </a:r>
            <a:endParaRPr lang="fr-FR" dirty="0"/>
          </a:p>
        </p:txBody>
      </p:sp>
      <p:sp>
        <p:nvSpPr>
          <p:cNvPr id="3" name="Espace réservé du contenu 2"/>
          <p:cNvSpPr>
            <a:spLocks noGrp="1"/>
          </p:cNvSpPr>
          <p:nvPr>
            <p:ph idx="1"/>
          </p:nvPr>
        </p:nvSpPr>
        <p:spPr/>
        <p:txBody>
          <a:bodyPr/>
          <a:lstStyle/>
          <a:p>
            <a:endParaRPr lang="fr-FR" dirty="0"/>
          </a:p>
          <a:p>
            <a:endParaRPr lang="fr-FR" dirty="0"/>
          </a:p>
          <a:p>
            <a:endParaRPr lang="fr-FR" dirty="0"/>
          </a:p>
        </p:txBody>
      </p:sp>
      <p:pic>
        <p:nvPicPr>
          <p:cNvPr id="4" name="Picture 2"/>
          <p:cNvPicPr>
            <a:picLocks noChangeAspect="1" noChangeArrowheads="1"/>
          </p:cNvPicPr>
          <p:nvPr/>
        </p:nvPicPr>
        <p:blipFill>
          <a:blip cstate="print"/>
          <a:srcRect/>
          <a:stretch>
            <a:fillRect/>
          </a:stretch>
        </p:blipFill>
        <p:spPr bwMode="auto">
          <a:xfrm>
            <a:off x="1115616" y="2348881"/>
            <a:ext cx="7058969" cy="3960440"/>
          </a:xfrm>
          <a:prstGeom prst="rect">
            <a:avLst/>
          </a:prstGeom>
          <a:noFill/>
          <a:ln w="9525">
            <a:noFill/>
            <a:miter lim="800000"/>
            <a:headEnd/>
            <a:tailEnd/>
          </a:ln>
        </p:spPr>
      </p:pic>
      <p:sp>
        <p:nvSpPr>
          <p:cNvPr id="5" name="Rectangle 4"/>
          <p:cNvSpPr/>
          <p:nvPr/>
        </p:nvSpPr>
        <p:spPr>
          <a:xfrm>
            <a:off x="2411760" y="2210564"/>
            <a:ext cx="3240360"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00B050"/>
                </a:solidFill>
                <a:latin typeface="Times New Roman" pitchFamily="18" charset="0"/>
                <a:cs typeface="Times New Roman" pitchFamily="18" charset="0"/>
              </a:rPr>
              <a:t>La courbe de x=f(t)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 calcmode="lin" valueType="num">
                                      <p:cBhvr>
                                        <p:cTn id="24" dur="500" fill="hold"/>
                                        <p:tgtEl>
                                          <p:spTgt spid="4"/>
                                        </p:tgtEl>
                                        <p:attrNameLst>
                                          <p:attrName>style.rotation</p:attrName>
                                        </p:attrNameLst>
                                      </p:cBhvr>
                                      <p:tavLst>
                                        <p:tav tm="0">
                                          <p:val>
                                            <p:fltVal val="360"/>
                                          </p:val>
                                        </p:tav>
                                        <p:tav tm="100000">
                                          <p:val>
                                            <p:fltVal val="0"/>
                                          </p:val>
                                        </p:tav>
                                      </p:tavLst>
                                    </p:anim>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8435280" cy="792088"/>
          </a:xfrm>
        </p:spPr>
        <p:txBody>
          <a:bodyPr>
            <a:normAutofit/>
          </a:bodyPr>
          <a:lstStyle/>
          <a:p>
            <a:pPr marL="342900" lvl="0" indent="-342900" algn="l">
              <a:spcBef>
                <a:spcPct val="20000"/>
              </a:spcBef>
            </a:pPr>
            <a:r>
              <a:rPr lang="fr-FR" sz="3100" b="1" dirty="0">
                <a:solidFill>
                  <a:srgbClr val="00B050"/>
                </a:solidFill>
                <a:latin typeface="Times New Roman" pitchFamily="18" charset="0"/>
                <a:ea typeface="+mn-ea"/>
                <a:cs typeface="Times New Roman" pitchFamily="18" charset="0"/>
              </a:rPr>
              <a:t>3. Détermination de la vitesse de réaction </a:t>
            </a:r>
            <a:endParaRPr lang="fr-FR" dirty="0"/>
          </a:p>
        </p:txBody>
      </p:sp>
      <p:pic>
        <p:nvPicPr>
          <p:cNvPr id="4" name="Picture 2"/>
          <p:cNvPicPr>
            <a:picLocks noGrp="1" noChangeAspect="1" noChangeArrowheads="1"/>
          </p:cNvPicPr>
          <p:nvPr>
            <p:ph idx="1"/>
          </p:nvPr>
        </p:nvPicPr>
        <p:blipFill>
          <a:blip cstate="print"/>
          <a:srcRect/>
          <a:stretch>
            <a:fillRect/>
          </a:stretch>
        </p:blipFill>
        <p:spPr>
          <a:xfrm>
            <a:off x="1219522" y="1052736"/>
            <a:ext cx="7312918" cy="2160240"/>
          </a:xfrm>
          <a:prstGeom prst="rect">
            <a:avLst/>
          </a:prstGeom>
        </p:spPr>
      </p:pic>
      <p:sp>
        <p:nvSpPr>
          <p:cNvPr id="5" name="Rectangle 4"/>
          <p:cNvSpPr/>
          <p:nvPr/>
        </p:nvSpPr>
        <p:spPr>
          <a:xfrm>
            <a:off x="539552" y="3327375"/>
            <a:ext cx="7344816" cy="461665"/>
          </a:xfrm>
          <a:prstGeom prst="rect">
            <a:avLst/>
          </a:prstGeom>
        </p:spPr>
        <p:txBody>
          <a:bodyPr wrap="square">
            <a:spAutoFit/>
          </a:bodyPr>
          <a:lstStyle/>
          <a:p>
            <a:r>
              <a:rPr lang="fr-FR" sz="2400" dirty="0">
                <a:latin typeface="Times New Roman" pitchFamily="18" charset="0"/>
                <a:cs typeface="Times New Roman" pitchFamily="18" charset="0"/>
              </a:rPr>
              <a:t>A la date t, on a donc : n(I</a:t>
            </a:r>
            <a:r>
              <a:rPr lang="fr-FR" dirty="0">
                <a:latin typeface="Times New Roman" pitchFamily="18" charset="0"/>
                <a:cs typeface="Times New Roman" pitchFamily="18" charset="0"/>
              </a:rPr>
              <a:t>2</a:t>
            </a:r>
            <a:r>
              <a:rPr lang="fr-FR" sz="2400" dirty="0">
                <a:latin typeface="Times New Roman" pitchFamily="18" charset="0"/>
                <a:cs typeface="Times New Roman" pitchFamily="18" charset="0"/>
              </a:rPr>
              <a:t>) = x     soit [I</a:t>
            </a:r>
            <a:r>
              <a:rPr lang="fr-FR" dirty="0">
                <a:latin typeface="Times New Roman" pitchFamily="18" charset="0"/>
                <a:cs typeface="Times New Roman" pitchFamily="18" charset="0"/>
              </a:rPr>
              <a:t>2</a:t>
            </a:r>
            <a:r>
              <a:rPr lang="fr-FR" sz="2400" dirty="0">
                <a:latin typeface="Times New Roman" pitchFamily="18" charset="0"/>
                <a:cs typeface="Times New Roman" pitchFamily="18" charset="0"/>
              </a:rPr>
              <a:t>] = x/V</a:t>
            </a:r>
          </a:p>
        </p:txBody>
      </p:sp>
      <p:pic>
        <p:nvPicPr>
          <p:cNvPr id="6" name="Image 5" descr="v.PNG"/>
          <p:cNvPicPr>
            <a:picLocks noChangeAspect="1"/>
          </p:cNvPicPr>
          <p:nvPr/>
        </p:nvPicPr>
        <p:blipFill>
          <a:blip cstate="print"/>
          <a:stretch>
            <a:fillRect/>
          </a:stretch>
        </p:blipFill>
        <p:spPr>
          <a:xfrm>
            <a:off x="1359335" y="3933056"/>
            <a:ext cx="7245113" cy="17281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5">
                                            <p:txEl>
                                              <p:pRg st="0" end="0"/>
                                            </p:txEl>
                                          </p:spTgt>
                                        </p:tgtEl>
                                      </p:cBhvr>
                                    </p:animEffect>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lstStyle/>
          <a:p>
            <a:endParaRPr lang="fr-FR" sz="2400" dirty="0">
              <a:latin typeface="Times New Roman" pitchFamily="18" charset="0"/>
              <a:cs typeface="Times New Roman" pitchFamily="18" charset="0"/>
            </a:endParaRPr>
          </a:p>
          <a:p>
            <a:r>
              <a:rPr lang="fr-FR" sz="2400" dirty="0">
                <a:latin typeface="Times New Roman" pitchFamily="18" charset="0"/>
                <a:cs typeface="Times New Roman" pitchFamily="18" charset="0"/>
              </a:rPr>
              <a:t>La vitesse de réaction au temps t correspond donc au coefficient directeur de la tangente à la courbe [I2] = f(t) à cette date.</a:t>
            </a:r>
          </a:p>
          <a:p>
            <a:endParaRPr lang="fr-FR" sz="2400" dirty="0">
              <a:latin typeface="Times New Roman" pitchFamily="18" charset="0"/>
              <a:cs typeface="Times New Roman" pitchFamily="18" charset="0"/>
            </a:endParaRPr>
          </a:p>
          <a:p>
            <a:r>
              <a:rPr lang="fr-FR" sz="2400" dirty="0">
                <a:latin typeface="Times New Roman" pitchFamily="18" charset="0"/>
                <a:cs typeface="Times New Roman" pitchFamily="18" charset="0"/>
              </a:rPr>
              <a:t>Donc pratiquement, on commencera par tracer la tangente à[I2]= f(t) à la date t, puis on calcul le coefficient directeur de cette tangente</a:t>
            </a:r>
          </a:p>
          <a:p>
            <a:endParaRPr lang="fr-FR" dirty="0"/>
          </a:p>
        </p:txBody>
      </p:sp>
      <p:pic>
        <p:nvPicPr>
          <p:cNvPr id="4" name="Picture 2"/>
          <p:cNvPicPr>
            <a:picLocks noChangeAspect="1" noChangeArrowheads="1"/>
          </p:cNvPicPr>
          <p:nvPr/>
        </p:nvPicPr>
        <p:blipFill>
          <a:blip cstate="print"/>
          <a:srcRect/>
          <a:stretch>
            <a:fillRect/>
          </a:stretch>
        </p:blipFill>
        <p:spPr bwMode="auto">
          <a:xfrm>
            <a:off x="3563888" y="4365104"/>
            <a:ext cx="2448272" cy="792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17" dur="500"/>
                                        <p:tgtEl>
                                          <p:spTgt spid="3">
                                            <p:txEl>
                                              <p:pRg st="3" end="3"/>
                                            </p:txEl>
                                          </p:spTgt>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style.rotation</p:attrName>
                                        </p:attrNameLst>
                                      </p:cBhvr>
                                      <p:tavLst>
                                        <p:tav tm="0">
                                          <p:val>
                                            <p:fltVal val="360"/>
                                          </p:val>
                                        </p:tav>
                                        <p:tav tm="100000">
                                          <p:val>
                                            <p:fltVal val="0"/>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8229600" cy="620688"/>
          </a:xfrm>
        </p:spPr>
        <p:txBody>
          <a:bodyPr>
            <a:noAutofit/>
          </a:bodyPr>
          <a:lstStyle/>
          <a:p>
            <a:pPr algn="l"/>
            <a:r>
              <a:rPr lang="fr-FR" sz="3600" dirty="0">
                <a:solidFill>
                  <a:srgbClr val="0070C0"/>
                </a:solidFill>
                <a:latin typeface="Times New Roman" pitchFamily="18" charset="0"/>
                <a:cs typeface="Times New Roman" pitchFamily="18" charset="0"/>
              </a:rPr>
              <a:t>a. La courbe de v=f(t)</a:t>
            </a:r>
          </a:p>
        </p:txBody>
      </p:sp>
      <p:sp>
        <p:nvSpPr>
          <p:cNvPr id="3" name="Espace réservé du contenu 2"/>
          <p:cNvSpPr>
            <a:spLocks noGrp="1"/>
          </p:cNvSpPr>
          <p:nvPr>
            <p:ph idx="1"/>
          </p:nvPr>
        </p:nvSpPr>
        <p:spPr>
          <a:xfrm>
            <a:off x="251520" y="1673424"/>
            <a:ext cx="8686800" cy="4419872"/>
          </a:xfrm>
        </p:spPr>
        <p:txBody>
          <a:bodyPr>
            <a:normAutofit/>
          </a:bodyPr>
          <a:lstStyle/>
          <a:p>
            <a:pPr>
              <a:buFont typeface="Wingdings" pitchFamily="2" charset="2"/>
              <a:buChar char="Ø"/>
            </a:pPr>
            <a:r>
              <a:rPr lang="fr-FR" sz="2400" dirty="0">
                <a:latin typeface="Times New Roman" pitchFamily="18" charset="0"/>
                <a:cs typeface="Times New Roman" pitchFamily="18" charset="0"/>
              </a:rPr>
              <a:t>Pour tracer la courbe de v=f(t):</a:t>
            </a:r>
          </a:p>
          <a:p>
            <a:pPr>
              <a:buNone/>
            </a:pPr>
            <a:r>
              <a:rPr lang="fr-FR" sz="2400" dirty="0">
                <a:latin typeface="Times New Roman" pitchFamily="18" charset="0"/>
                <a:cs typeface="Times New Roman" pitchFamily="18" charset="0"/>
              </a:rPr>
              <a:t>       On trace les tangentes à la courbe [I2] = f(t) aux différentes instants  et on calcule leur coefficient directeur.</a:t>
            </a:r>
          </a:p>
          <a:p>
            <a:pPr>
              <a:buFont typeface="Wingdings" pitchFamily="2" charset="2"/>
              <a:buChar char="Ø"/>
            </a:pPr>
            <a:r>
              <a:rPr lang="fr-FR" sz="2400" dirty="0">
                <a:latin typeface="Times New Roman" pitchFamily="18" charset="0"/>
                <a:cs typeface="Times New Roman" pitchFamily="18" charset="0"/>
              </a:rPr>
              <a:t>Exemple:</a:t>
            </a:r>
          </a:p>
          <a:p>
            <a:pPr>
              <a:buNone/>
            </a:pPr>
            <a:r>
              <a:rPr lang="fr-FR" sz="2400" dirty="0">
                <a:latin typeface="Times New Roman" pitchFamily="18" charset="0"/>
                <a:cs typeface="Times New Roman" pitchFamily="18" charset="0"/>
              </a:rPr>
              <a:t>       Déterminer la vitesse volumique de réaction à </a:t>
            </a:r>
            <a:r>
              <a:rPr lang="fr-FR" sz="2400" b="1" dirty="0">
                <a:latin typeface="Times New Roman" pitchFamily="18" charset="0"/>
                <a:cs typeface="Times New Roman" pitchFamily="18" charset="0"/>
              </a:rPr>
              <a:t>t</a:t>
            </a:r>
            <a:r>
              <a:rPr lang="fr-FR" sz="2400" dirty="0">
                <a:latin typeface="Times New Roman" pitchFamily="18" charset="0"/>
                <a:cs typeface="Times New Roman" pitchFamily="18" charset="0"/>
              </a:rPr>
              <a:t> = 0 et à </a:t>
            </a:r>
            <a:r>
              <a:rPr lang="fr-FR" sz="2400" b="1" dirty="0">
                <a:latin typeface="Times New Roman" pitchFamily="18" charset="0"/>
                <a:cs typeface="Times New Roman" pitchFamily="18" charset="0"/>
              </a:rPr>
              <a:t>t</a:t>
            </a:r>
            <a:r>
              <a:rPr lang="fr-FR" sz="2400" dirty="0">
                <a:latin typeface="Times New Roman" pitchFamily="18" charset="0"/>
                <a:cs typeface="Times New Roman" pitchFamily="18" charset="0"/>
              </a:rPr>
              <a:t> = </a:t>
            </a:r>
            <a:r>
              <a:rPr lang="fr-FR" sz="2400" b="1" dirty="0">
                <a:latin typeface="Times New Roman" pitchFamily="18" charset="0"/>
                <a:cs typeface="Times New Roman" pitchFamily="18" charset="0"/>
              </a:rPr>
              <a:t>t </a:t>
            </a:r>
            <a:r>
              <a:rPr lang="fr-FR" sz="2400" baseline="-25000" dirty="0">
                <a:latin typeface="Times New Roman" pitchFamily="18" charset="0"/>
                <a:cs typeface="Times New Roman" pitchFamily="18" charset="0"/>
              </a:rPr>
              <a:t>1/2</a:t>
            </a:r>
            <a:r>
              <a:rPr lang="fr-FR" sz="2400" dirty="0">
                <a:latin typeface="Times New Roman" pitchFamily="18" charset="0"/>
                <a:cs typeface="Times New Roman" pitchFamily="18" charset="0"/>
              </a:rPr>
              <a:t>.</a:t>
            </a:r>
          </a:p>
          <a:p>
            <a:pPr>
              <a:buNone/>
            </a:pPr>
            <a:r>
              <a:rPr lang="fr-FR" sz="2400" dirty="0">
                <a:latin typeface="Times New Roman" pitchFamily="18" charset="0"/>
                <a:cs typeface="Times New Roman" pitchFamily="18" charset="0"/>
              </a:rPr>
              <a:t>       - On trace les tangentes à la courbe aux points considérés et on calcule la valeur du coefficient directeur de chaque droite tracée.</a:t>
            </a:r>
          </a:p>
          <a:p>
            <a:pPr>
              <a:buNone/>
            </a:pPr>
            <a:r>
              <a:rPr lang="fr-FR" sz="2400" dirty="0">
                <a:latin typeface="Times New Roman" pitchFamily="18" charset="0"/>
                <a:cs typeface="Times New Roman" pitchFamily="18" charset="0"/>
              </a:rPr>
              <a:t>       - Vitesse volumique de la réaction à </a:t>
            </a:r>
            <a:r>
              <a:rPr lang="fr-FR" sz="2400" b="1" dirty="0">
                <a:latin typeface="Times New Roman" pitchFamily="18" charset="0"/>
                <a:cs typeface="Times New Roman" pitchFamily="18" charset="0"/>
              </a:rPr>
              <a:t>t</a:t>
            </a:r>
            <a:r>
              <a:rPr lang="fr-FR" sz="2400" dirty="0">
                <a:latin typeface="Times New Roman" pitchFamily="18" charset="0"/>
                <a:cs typeface="Times New Roman" pitchFamily="18" charset="0"/>
              </a:rPr>
              <a:t> = 0 :</a:t>
            </a:r>
            <a:endParaRPr lang="fr-FR" sz="9600" b="1" dirty="0"/>
          </a:p>
          <a:p>
            <a:endParaRPr lang="fr-FR" sz="9600" b="1" dirty="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5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Contacts\Desktop\tstp0239.gif"/>
          <p:cNvPicPr>
            <a:picLocks noGrp="1" noChangeAspect="1" noChangeArrowheads="1"/>
          </p:cNvPicPr>
          <p:nvPr>
            <p:ph idx="1"/>
          </p:nvPr>
        </p:nvPicPr>
        <p:blipFill>
          <a:blip r:embed="rId2" cstate="print"/>
          <a:stretch>
            <a:fillRect/>
          </a:stretch>
        </p:blipFill>
        <p:spPr bwMode="auto">
          <a:xfrm>
            <a:off x="3633787" y="3672681"/>
            <a:ext cx="1876425" cy="914400"/>
          </a:xfrm>
          <a:prstGeom prst="rect">
            <a:avLst/>
          </a:prstGeom>
          <a:noFill/>
        </p:spPr>
      </p:pic>
      <p:pic>
        <p:nvPicPr>
          <p:cNvPr id="5" name="Picture 3" descr="C:\Users\Dell\Contacts\Desktop\tstp211.gif"/>
          <p:cNvPicPr>
            <a:picLocks noChangeAspect="1" noChangeArrowheads="1"/>
          </p:cNvPicPr>
          <p:nvPr/>
        </p:nvPicPr>
        <p:blipFill>
          <a:blip r:embed="rId3" cstate="print"/>
          <a:srcRect/>
          <a:stretch>
            <a:fillRect/>
          </a:stretch>
        </p:blipFill>
        <p:spPr bwMode="auto">
          <a:xfrm>
            <a:off x="1331640" y="980728"/>
            <a:ext cx="7344816" cy="50405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2000"/>
                                        <p:tgtEl>
                                          <p:spTgt spid="2050"/>
                                        </p:tgtEl>
                                      </p:cBhvr>
                                    </p:animEffect>
                                    <p:anim calcmode="lin" valueType="num">
                                      <p:cBhvr>
                                        <p:cTn id="17" dur="2000" fill="hold"/>
                                        <p:tgtEl>
                                          <p:spTgt spid="2050"/>
                                        </p:tgtEl>
                                        <p:attrNameLst>
                                          <p:attrName>style.rotation</p:attrName>
                                        </p:attrNameLst>
                                      </p:cBhvr>
                                      <p:tavLst>
                                        <p:tav tm="0">
                                          <p:val>
                                            <p:fltVal val="720"/>
                                          </p:val>
                                        </p:tav>
                                        <p:tav tm="100000">
                                          <p:val>
                                            <p:fltVal val="0"/>
                                          </p:val>
                                        </p:tav>
                                      </p:tavLst>
                                    </p:anim>
                                    <p:anim calcmode="lin" valueType="num">
                                      <p:cBhvr>
                                        <p:cTn id="18" dur="2000" fill="hold"/>
                                        <p:tgtEl>
                                          <p:spTgt spid="2050"/>
                                        </p:tgtEl>
                                        <p:attrNameLst>
                                          <p:attrName>ppt_h</p:attrName>
                                        </p:attrNameLst>
                                      </p:cBhvr>
                                      <p:tavLst>
                                        <p:tav tm="0">
                                          <p:val>
                                            <p:fltVal val="0"/>
                                          </p:val>
                                        </p:tav>
                                        <p:tav tm="100000">
                                          <p:val>
                                            <p:strVal val="#ppt_h"/>
                                          </p:val>
                                        </p:tav>
                                      </p:tavLst>
                                    </p:anim>
                                    <p:anim calcmode="lin" valueType="num">
                                      <p:cBhvr>
                                        <p:cTn id="19" dur="2000" fill="hold"/>
                                        <p:tgtEl>
                                          <p:spTgt spid="205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6597351"/>
          </a:xfrm>
        </p:spPr>
        <p:txBody>
          <a:bodyPr>
            <a:normAutofit/>
          </a:bodyPr>
          <a:lstStyle/>
          <a:p>
            <a:pPr>
              <a:buNone/>
            </a:pPr>
            <a:r>
              <a:rPr lang="fr-FR" sz="2400" dirty="0">
                <a:latin typeface="Times New Roman" pitchFamily="18" charset="0"/>
                <a:cs typeface="Times New Roman" pitchFamily="18" charset="0"/>
              </a:rPr>
              <a:t>- Vitesse volumique de la réaction à </a:t>
            </a:r>
            <a:r>
              <a:rPr lang="fr-FR" sz="2400" b="1" dirty="0">
                <a:latin typeface="Times New Roman" pitchFamily="18" charset="0"/>
                <a:cs typeface="Times New Roman" pitchFamily="18" charset="0"/>
              </a:rPr>
              <a:t>t </a:t>
            </a:r>
            <a:r>
              <a:rPr lang="fr-FR" sz="2400" baseline="-25000" dirty="0">
                <a:latin typeface="Times New Roman" pitchFamily="18" charset="0"/>
                <a:cs typeface="Times New Roman" pitchFamily="18" charset="0"/>
              </a:rPr>
              <a:t>1/2 </a:t>
            </a:r>
            <a:r>
              <a:rPr lang="fr-FR" sz="2400" dirty="0">
                <a:latin typeface="Times New Roman" pitchFamily="18" charset="0"/>
                <a:cs typeface="Times New Roman" pitchFamily="18" charset="0"/>
              </a:rPr>
              <a:t>: </a:t>
            </a:r>
            <a:endParaRPr lang="fr-FR" sz="2400" b="1" dirty="0">
              <a:latin typeface="Times New Roman" pitchFamily="18" charset="0"/>
              <a:cs typeface="Times New Roman" pitchFamily="18" charset="0"/>
            </a:endParaRPr>
          </a:p>
          <a:p>
            <a:endParaRPr lang="fr-FR" b="1" dirty="0"/>
          </a:p>
          <a:p>
            <a:endParaRPr lang="fr-FR" b="1" dirty="0"/>
          </a:p>
          <a:p>
            <a:endParaRPr lang="fr-FR" b="1" dirty="0"/>
          </a:p>
          <a:p>
            <a:endParaRPr lang="fr-FR" b="1" dirty="0"/>
          </a:p>
          <a:p>
            <a:endParaRPr lang="fr-FR" b="1" dirty="0"/>
          </a:p>
          <a:p>
            <a:endParaRPr lang="fr-FR" b="1" dirty="0"/>
          </a:p>
          <a:p>
            <a:endParaRPr lang="fr-FR" b="1" dirty="0"/>
          </a:p>
          <a:p>
            <a:endParaRPr lang="fr-FR" sz="2400" b="1" dirty="0"/>
          </a:p>
          <a:p>
            <a:endParaRPr lang="fr-FR" sz="2400" b="1" dirty="0"/>
          </a:p>
          <a:p>
            <a:pPr>
              <a:buNone/>
            </a:pPr>
            <a:endParaRPr lang="fr-FR" sz="2400" b="1" dirty="0"/>
          </a:p>
          <a:p>
            <a:pPr>
              <a:buNone/>
            </a:pPr>
            <a:endParaRPr lang="fr-FR" sz="2400" b="1" dirty="0"/>
          </a:p>
          <a:p>
            <a:r>
              <a:rPr lang="fr-FR" sz="2400" b="1" dirty="0">
                <a:solidFill>
                  <a:srgbClr val="C00000"/>
                </a:solidFill>
                <a:latin typeface="Times New Roman" pitchFamily="18" charset="0"/>
                <a:cs typeface="Times New Roman" pitchFamily="18" charset="0"/>
              </a:rPr>
              <a:t>La vitesse de la réaction diminue au cours du temps à cause de la diminution de la concentration des réactifs.</a:t>
            </a:r>
            <a:endParaRPr lang="fr-FR" sz="2400" dirty="0">
              <a:solidFill>
                <a:srgbClr val="C00000"/>
              </a:solidFill>
              <a:latin typeface="Times New Roman" pitchFamily="18" charset="0"/>
              <a:cs typeface="Times New Roman" pitchFamily="18" charset="0"/>
            </a:endParaRPr>
          </a:p>
          <a:p>
            <a:endParaRPr lang="fr-FR" dirty="0"/>
          </a:p>
        </p:txBody>
      </p:sp>
      <p:pic>
        <p:nvPicPr>
          <p:cNvPr id="3075" name="Picture 3" descr="C:\Users\Dell\Contacts\Desktop\tstp213.gif"/>
          <p:cNvPicPr>
            <a:picLocks noChangeAspect="1" noChangeArrowheads="1"/>
          </p:cNvPicPr>
          <p:nvPr/>
        </p:nvPicPr>
        <p:blipFill>
          <a:blip r:embed="rId2" cstate="print"/>
          <a:srcRect/>
          <a:stretch>
            <a:fillRect/>
          </a:stretch>
        </p:blipFill>
        <p:spPr bwMode="auto">
          <a:xfrm>
            <a:off x="1259632" y="908720"/>
            <a:ext cx="7200800" cy="3629025"/>
          </a:xfrm>
          <a:prstGeom prst="rect">
            <a:avLst/>
          </a:prstGeom>
          <a:noFill/>
        </p:spPr>
      </p:pic>
      <p:pic>
        <p:nvPicPr>
          <p:cNvPr id="3076" name="Picture 4" descr="C:\Users\Dell\Contacts\Desktop\tstp0240.gif"/>
          <p:cNvPicPr>
            <a:picLocks noChangeAspect="1" noChangeArrowheads="1"/>
          </p:cNvPicPr>
          <p:nvPr/>
        </p:nvPicPr>
        <p:blipFill>
          <a:blip r:embed="rId3" cstate="print"/>
          <a:srcRect/>
          <a:stretch>
            <a:fillRect/>
          </a:stretch>
        </p:blipFill>
        <p:spPr bwMode="auto">
          <a:xfrm>
            <a:off x="2699792" y="4725144"/>
            <a:ext cx="4104456" cy="914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Les différence vitesse de réaction </a:t>
            </a:r>
            <a:endParaRPr lang="fr-FR" dirty="0"/>
          </a:p>
        </p:txBody>
      </p:sp>
      <p:sp>
        <p:nvSpPr>
          <p:cNvPr id="3" name="Espace réservé du contenu 2"/>
          <p:cNvSpPr>
            <a:spLocks noGrp="1"/>
          </p:cNvSpPr>
          <p:nvPr>
            <p:ph sz="quarter" idx="1"/>
          </p:nvPr>
        </p:nvSpPr>
        <p:spPr>
          <a:xfrm>
            <a:off x="0" y="1600200"/>
            <a:ext cx="9144000" cy="5501208"/>
          </a:xfrm>
        </p:spPr>
        <p:txBody>
          <a:bodyPr>
            <a:normAutofit/>
          </a:bodyPr>
          <a:lstStyle/>
          <a:p>
            <a:r>
              <a:rPr lang="fr-FR" sz="2200" b="1" u="sng" dirty="0">
                <a:solidFill>
                  <a:srgbClr val="FF0000"/>
                </a:solidFill>
              </a:rPr>
              <a:t>La vitesse de réaction :</a:t>
            </a:r>
          </a:p>
          <a:p>
            <a:pPr>
              <a:buNone/>
            </a:pPr>
            <a:r>
              <a:rPr lang="fr-FR" dirty="0">
                <a:latin typeface="Aparajita" pitchFamily="34" charset="0"/>
                <a:cs typeface="Aparajita" pitchFamily="34" charset="0"/>
              </a:rPr>
              <a:t>On appelle </a:t>
            </a:r>
            <a:r>
              <a:rPr lang="fr-FR" b="1" dirty="0">
                <a:latin typeface="Aparajita" pitchFamily="34" charset="0"/>
                <a:cs typeface="Aparajita" pitchFamily="34" charset="0"/>
              </a:rPr>
              <a:t>avancement de la réaction caractérisée par l’équation bilan (1) :</a:t>
            </a:r>
          </a:p>
          <a:p>
            <a:pPr algn="just">
              <a:buNone/>
            </a:pPr>
            <a:r>
              <a:rPr lang="fr-FR" dirty="0">
                <a:latin typeface="Aparajita" pitchFamily="34" charset="0"/>
                <a:cs typeface="Aparajita" pitchFamily="34" charset="0"/>
              </a:rPr>
              <a:t>                               </a:t>
            </a:r>
            <a:r>
              <a:rPr lang="fr-FR" b="1" dirty="0">
                <a:latin typeface="Aparajita" pitchFamily="34" charset="0"/>
                <a:cs typeface="Aparajita" pitchFamily="34" charset="0"/>
              </a:rPr>
              <a:t>la quantité ni  définie par:</a:t>
            </a:r>
            <a:endParaRPr lang="fr-FR" dirty="0">
              <a:latin typeface="Aparajita" pitchFamily="34" charset="0"/>
              <a:cs typeface="Aparajita" pitchFamily="34" charset="0"/>
            </a:endParaRPr>
          </a:p>
          <a:p>
            <a:pPr algn="just">
              <a:buNone/>
            </a:pPr>
            <a:r>
              <a:rPr lang="fr-FR" dirty="0">
                <a:latin typeface="Aparajita" pitchFamily="34" charset="0"/>
                <a:cs typeface="Aparajita" pitchFamily="34" charset="0"/>
              </a:rPr>
              <a:t>   </a:t>
            </a:r>
          </a:p>
          <a:p>
            <a:pPr algn="just">
              <a:buNone/>
            </a:pPr>
            <a:r>
              <a:rPr lang="fr-FR" dirty="0">
                <a:latin typeface="Aparajita" pitchFamily="34" charset="0"/>
                <a:cs typeface="Aparajita" pitchFamily="34" charset="0"/>
              </a:rPr>
              <a:t>    Par définition la vitesse d’une réaction est la dérivée par rapport au temps de l’avancement de la réaction.</a:t>
            </a:r>
          </a:p>
          <a:p>
            <a:pPr algn="just">
              <a:buNone/>
            </a:pPr>
            <a:r>
              <a:rPr lang="fr-FR" dirty="0">
                <a:latin typeface="Aparajita" pitchFamily="34" charset="0"/>
                <a:cs typeface="Aparajita" pitchFamily="34" charset="0"/>
              </a:rPr>
              <a:t> </a:t>
            </a:r>
          </a:p>
          <a:p>
            <a:pPr algn="just">
              <a:buNone/>
            </a:pPr>
            <a:r>
              <a:rPr lang="fr-FR" dirty="0">
                <a:latin typeface="Aparajita" pitchFamily="34" charset="0"/>
                <a:cs typeface="Aparajita" pitchFamily="34" charset="0"/>
              </a:rPr>
              <a:t>                                                                                qui s’exprime en  </a:t>
            </a:r>
            <a:r>
              <a:rPr lang="fr-FR" dirty="0" err="1">
                <a:latin typeface="Aparajita" pitchFamily="34" charset="0"/>
                <a:cs typeface="Aparajita" pitchFamily="34" charset="0"/>
              </a:rPr>
              <a:t>mol.s</a:t>
            </a:r>
            <a:r>
              <a:rPr lang="fr-FR" baseline="30000" dirty="0">
                <a:latin typeface="Aparajita" pitchFamily="34" charset="0"/>
                <a:cs typeface="Aparajita" pitchFamily="34" charset="0"/>
              </a:rPr>
              <a:t>-1</a:t>
            </a:r>
            <a:endParaRPr lang="fr-FR" dirty="0">
              <a:latin typeface="Aparajita" pitchFamily="34" charset="0"/>
              <a:cs typeface="Aparajita"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2771800" y="4509120"/>
            <a:ext cx="1656184" cy="1052736"/>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5292080" y="2564904"/>
            <a:ext cx="1057275" cy="723900"/>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755576" y="2420888"/>
            <a:ext cx="1219200" cy="628650"/>
          </a:xfrm>
          <a:prstGeom prst="rect">
            <a:avLst/>
          </a:prstGeom>
          <a:noFill/>
          <a:ln w="9525">
            <a:noFill/>
            <a:miter lim="800000"/>
            <a:headEnd/>
            <a:tailEnd/>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256"/>
            <a:ext cx="8445624" cy="1143000"/>
          </a:xfrm>
        </p:spPr>
        <p:txBody>
          <a:bodyPr>
            <a:normAutofit/>
          </a:bodyPr>
          <a:lstStyle/>
          <a:p>
            <a:pPr algn="l"/>
            <a:r>
              <a:rPr lang="fr-FR" sz="3100" b="1" dirty="0">
                <a:solidFill>
                  <a:srgbClr val="00B050"/>
                </a:solidFill>
                <a:latin typeface="Times New Roman" pitchFamily="18" charset="0"/>
                <a:ea typeface="+mn-ea"/>
                <a:cs typeface="Times New Roman" pitchFamily="18" charset="0"/>
              </a:rPr>
              <a:t>4. Détermination de temps de demi réaction</a:t>
            </a:r>
            <a:r>
              <a:rPr lang="fr-FR" sz="3600" b="1" dirty="0">
                <a:solidFill>
                  <a:srgbClr val="FF0000"/>
                </a:solidFill>
                <a:latin typeface="Times New Roman" pitchFamily="18" charset="0"/>
                <a:cs typeface="Times New Roman" pitchFamily="18" charset="0"/>
              </a:rPr>
              <a:t>:</a:t>
            </a:r>
            <a:endParaRPr lang="fr-FR" dirty="0"/>
          </a:p>
        </p:txBody>
      </p:sp>
      <p:sp>
        <p:nvSpPr>
          <p:cNvPr id="3" name="Espace réservé du contenu 2"/>
          <p:cNvSpPr>
            <a:spLocks noGrp="1"/>
          </p:cNvSpPr>
          <p:nvPr>
            <p:ph idx="1"/>
          </p:nvPr>
        </p:nvSpPr>
        <p:spPr>
          <a:xfrm>
            <a:off x="457200" y="1052736"/>
            <a:ext cx="8229600" cy="5073427"/>
          </a:xfrm>
        </p:spPr>
        <p:txBody>
          <a:bodyPr/>
          <a:lstStyle/>
          <a:p>
            <a:pPr lvl="0"/>
            <a:r>
              <a:rPr lang="fr-FR" sz="2400" dirty="0">
                <a:solidFill>
                  <a:prstClr val="black"/>
                </a:solidFill>
                <a:latin typeface="Times New Roman" pitchFamily="18" charset="0"/>
                <a:cs typeface="Times New Roman" pitchFamily="18" charset="0"/>
              </a:rPr>
              <a:t>Graphiquement:</a:t>
            </a:r>
          </a:p>
          <a:p>
            <a:pPr lvl="0"/>
            <a:r>
              <a:rPr lang="fr-FR" sz="2400" dirty="0">
                <a:solidFill>
                  <a:prstClr val="black"/>
                </a:solidFill>
                <a:latin typeface="Times New Roman" pitchFamily="18" charset="0"/>
                <a:cs typeface="Times New Roman" pitchFamily="18" charset="0"/>
              </a:rPr>
              <a:t>A   t</a:t>
            </a:r>
            <a:r>
              <a:rPr lang="fr-FR" sz="1800" dirty="0">
                <a:solidFill>
                  <a:prstClr val="black"/>
                </a:solidFill>
                <a:latin typeface="Times New Roman" pitchFamily="18" charset="0"/>
                <a:cs typeface="Times New Roman" pitchFamily="18" charset="0"/>
              </a:rPr>
              <a:t>1/2</a:t>
            </a:r>
            <a:r>
              <a:rPr lang="fr-FR" sz="2400" dirty="0">
                <a:solidFill>
                  <a:prstClr val="black"/>
                </a:solidFill>
                <a:latin typeface="Times New Roman" pitchFamily="18" charset="0"/>
                <a:cs typeface="Times New Roman" pitchFamily="18" charset="0"/>
              </a:rPr>
              <a:t> , x =x </a:t>
            </a:r>
            <a:r>
              <a:rPr lang="fr-FR" sz="1800" dirty="0">
                <a:solidFill>
                  <a:prstClr val="black"/>
                </a:solidFill>
                <a:latin typeface="Times New Roman" pitchFamily="18" charset="0"/>
                <a:cs typeface="Times New Roman" pitchFamily="18" charset="0"/>
              </a:rPr>
              <a:t>max/2</a:t>
            </a:r>
            <a:r>
              <a:rPr lang="fr-FR" sz="2400" dirty="0">
                <a:solidFill>
                  <a:prstClr val="black"/>
                </a:solidFill>
                <a:latin typeface="Times New Roman" pitchFamily="18" charset="0"/>
                <a:cs typeface="Times New Roman" pitchFamily="18" charset="0"/>
              </a:rPr>
              <a:t> ou </a:t>
            </a:r>
          </a:p>
          <a:p>
            <a:pPr lvl="0">
              <a:buNone/>
            </a:pPr>
            <a:r>
              <a:rPr lang="fr-FR" sz="2400" dirty="0">
                <a:solidFill>
                  <a:prstClr val="black"/>
                </a:solidFill>
                <a:latin typeface="Times New Roman" pitchFamily="18" charset="0"/>
                <a:cs typeface="Times New Roman" pitchFamily="18" charset="0"/>
              </a:rPr>
              <a:t>    [I</a:t>
            </a:r>
            <a:r>
              <a:rPr lang="fr-FR" sz="1800" dirty="0">
                <a:solidFill>
                  <a:prstClr val="black"/>
                </a:solidFill>
                <a:latin typeface="Times New Roman" pitchFamily="18" charset="0"/>
                <a:cs typeface="Times New Roman" pitchFamily="18" charset="0"/>
              </a:rPr>
              <a:t>2</a:t>
            </a:r>
            <a:r>
              <a:rPr lang="fr-FR" sz="2400" dirty="0">
                <a:solidFill>
                  <a:prstClr val="black"/>
                </a:solidFill>
                <a:latin typeface="Times New Roman" pitchFamily="18" charset="0"/>
                <a:cs typeface="Times New Roman" pitchFamily="18" charset="0"/>
              </a:rPr>
              <a:t>]=[I</a:t>
            </a:r>
            <a:r>
              <a:rPr lang="fr-FR" sz="1800" dirty="0">
                <a:solidFill>
                  <a:prstClr val="black"/>
                </a:solidFill>
                <a:latin typeface="Times New Roman" pitchFamily="18" charset="0"/>
                <a:cs typeface="Times New Roman" pitchFamily="18" charset="0"/>
              </a:rPr>
              <a:t>2</a:t>
            </a:r>
            <a:r>
              <a:rPr lang="fr-FR" sz="2400" dirty="0">
                <a:solidFill>
                  <a:prstClr val="black"/>
                </a:solidFill>
                <a:latin typeface="Times New Roman" pitchFamily="18" charset="0"/>
                <a:cs typeface="Times New Roman" pitchFamily="18" charset="0"/>
              </a:rPr>
              <a:t>]</a:t>
            </a:r>
            <a:r>
              <a:rPr lang="fr-FR" sz="1800" dirty="0">
                <a:solidFill>
                  <a:prstClr val="black"/>
                </a:solidFill>
                <a:latin typeface="Times New Roman" pitchFamily="18" charset="0"/>
                <a:cs typeface="Times New Roman" pitchFamily="18" charset="0"/>
              </a:rPr>
              <a:t>max/2</a:t>
            </a:r>
            <a:r>
              <a:rPr lang="fr-FR" sz="2400" dirty="0">
                <a:solidFill>
                  <a:prstClr val="black"/>
                </a:solidFill>
                <a:latin typeface="Times New Roman" pitchFamily="18" charset="0"/>
                <a:cs typeface="Times New Roman" pitchFamily="18" charset="0"/>
              </a:rPr>
              <a:t> ou A=A/2</a:t>
            </a:r>
          </a:p>
          <a:p>
            <a:endParaRPr lang="fr-FR" dirty="0"/>
          </a:p>
        </p:txBody>
      </p:sp>
      <p:pic>
        <p:nvPicPr>
          <p:cNvPr id="4" name="Picture 3"/>
          <p:cNvPicPr>
            <a:picLocks noChangeAspect="1" noChangeArrowheads="1"/>
          </p:cNvPicPr>
          <p:nvPr/>
        </p:nvPicPr>
        <p:blipFill>
          <a:blip r:embed="rId3" cstate="print"/>
          <a:srcRect/>
          <a:stretch>
            <a:fillRect/>
          </a:stretch>
        </p:blipFill>
        <p:spPr bwMode="auto">
          <a:xfrm>
            <a:off x="4788024" y="1000108"/>
            <a:ext cx="4355976" cy="2095500"/>
          </a:xfrm>
          <a:prstGeom prst="rect">
            <a:avLst/>
          </a:prstGeom>
          <a:noFill/>
          <a:ln w="9525">
            <a:noFill/>
            <a:miter lim="800000"/>
            <a:headEnd/>
            <a:tailEnd/>
          </a:ln>
        </p:spPr>
      </p:pic>
      <p:pic>
        <p:nvPicPr>
          <p:cNvPr id="5" name="Picture 3" descr="C:\Users\Dell\Contacts\Desktop\temps demi réaction.PNG"/>
          <p:cNvPicPr>
            <a:picLocks noChangeAspect="1" noChangeArrowheads="1"/>
          </p:cNvPicPr>
          <p:nvPr/>
        </p:nvPicPr>
        <p:blipFill>
          <a:blip r:embed="rId4" cstate="print">
            <a:lum bright="-10000"/>
          </a:blip>
          <a:srcRect/>
          <a:stretch>
            <a:fillRect/>
          </a:stretch>
        </p:blipFill>
        <p:spPr bwMode="auto">
          <a:xfrm>
            <a:off x="71406" y="3068960"/>
            <a:ext cx="4032448" cy="3789040"/>
          </a:xfrm>
          <a:prstGeom prst="rect">
            <a:avLst/>
          </a:prstGeom>
          <a:noFill/>
        </p:spPr>
      </p:pic>
      <p:pic>
        <p:nvPicPr>
          <p:cNvPr id="6" name="Picture 2" descr="C:\Users\Dell\Contacts\Desktop\courbe I2=f(t).PNG"/>
          <p:cNvPicPr>
            <a:picLocks noChangeAspect="1" noChangeArrowheads="1"/>
          </p:cNvPicPr>
          <p:nvPr/>
        </p:nvPicPr>
        <p:blipFill>
          <a:blip cstate="print"/>
          <a:srcRect/>
          <a:stretch>
            <a:fillRect/>
          </a:stretch>
        </p:blipFill>
        <p:spPr bwMode="auto">
          <a:xfrm>
            <a:off x="4286248" y="3068961"/>
            <a:ext cx="4644008" cy="37890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9"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ppt_x</p:attrName>
                                        </p:attrNameLst>
                                      </p:cBhvr>
                                      <p:tavLst>
                                        <p:tav tm="0">
                                          <p:val>
                                            <p:strVal val="#ppt_x-.2"/>
                                          </p:val>
                                        </p:tav>
                                        <p:tav tm="100000">
                                          <p:val>
                                            <p:strVal val="#ppt_x"/>
                                          </p:val>
                                        </p:tav>
                                      </p:tavLst>
                                    </p:anim>
                                    <p:anim calcmode="lin" valueType="num">
                                      <p:cBhvr>
                                        <p:cTn id="2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5" dur="1000"/>
                                        <p:tgtEl>
                                          <p:spTgt spid="4"/>
                                        </p:tgtEl>
                                      </p:cBhvr>
                                    </p:animEffect>
                                  </p:childTnLst>
                                </p:cTn>
                              </p:par>
                            </p:childTnLst>
                          </p:cTn>
                        </p:par>
                        <p:par>
                          <p:cTn id="26" fill="hold">
                            <p:stCondLst>
                              <p:cond delay="2000"/>
                            </p:stCondLst>
                            <p:childTnLst>
                              <p:par>
                                <p:cTn id="27" presetID="31" presetClass="entr" presetSubtype="0" fill="hold" nodeType="afterEffect">
                                  <p:stCondLst>
                                    <p:cond delay="0"/>
                                  </p:stCondLst>
                                  <p:iterate type="lt">
                                    <p:tmPct val="5000"/>
                                  </p:iterate>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childTnLst>
                          </p:cTn>
                        </p:par>
                        <p:par>
                          <p:cTn id="33" fill="hold">
                            <p:stCondLst>
                              <p:cond delay="30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normAutofit/>
          </a:bodyPr>
          <a:lstStyle/>
          <a:p>
            <a:pPr algn="ctr">
              <a:buNone/>
            </a:pPr>
            <a:endParaRPr lang="fr-FR" sz="4000" dirty="0">
              <a:solidFill>
                <a:schemeClr val="accent6">
                  <a:lumMod val="75000"/>
                </a:schemeClr>
              </a:solidFill>
              <a:latin typeface="Blackadder ITC" pitchFamily="82" charset="0"/>
            </a:endParaRPr>
          </a:p>
          <a:p>
            <a:pPr algn="ctr">
              <a:buNone/>
            </a:pPr>
            <a:r>
              <a:rPr lang="fr-FR" sz="6000" dirty="0">
                <a:solidFill>
                  <a:schemeClr val="bg2">
                    <a:lumMod val="25000"/>
                  </a:schemeClr>
                </a:solidFill>
                <a:latin typeface="Blackadder ITC" pitchFamily="82" charset="0"/>
              </a:rPr>
              <a:t>Merci </a:t>
            </a:r>
          </a:p>
          <a:p>
            <a:pPr algn="ctr">
              <a:buNone/>
            </a:pPr>
            <a:r>
              <a:rPr lang="fr-FR" sz="6000" dirty="0">
                <a:solidFill>
                  <a:schemeClr val="bg2">
                    <a:lumMod val="25000"/>
                  </a:schemeClr>
                </a:solidFill>
                <a:latin typeface="Blackadder ITC" pitchFamily="82" charset="0"/>
              </a:rPr>
              <a:t>pour </a:t>
            </a:r>
          </a:p>
          <a:p>
            <a:pPr algn="ctr">
              <a:buNone/>
            </a:pPr>
            <a:r>
              <a:rPr lang="fr-FR" sz="6000" dirty="0">
                <a:solidFill>
                  <a:schemeClr val="bg2">
                    <a:lumMod val="25000"/>
                  </a:schemeClr>
                </a:solidFill>
                <a:latin typeface="Blackadder ITC" pitchFamily="82" charset="0"/>
              </a:rPr>
              <a:t>Votre</a:t>
            </a:r>
          </a:p>
          <a:p>
            <a:pPr algn="ctr">
              <a:buNone/>
            </a:pPr>
            <a:r>
              <a:rPr lang="fr-FR" sz="6000" dirty="0">
                <a:solidFill>
                  <a:schemeClr val="bg2">
                    <a:lumMod val="25000"/>
                  </a:schemeClr>
                </a:solidFill>
                <a:latin typeface="Blackadder ITC" pitchFamily="82" charset="0"/>
              </a:rPr>
              <a:t> aimable</a:t>
            </a:r>
          </a:p>
          <a:p>
            <a:pPr algn="ctr">
              <a:buNone/>
            </a:pPr>
            <a:r>
              <a:rPr lang="fr-FR" sz="6000" dirty="0">
                <a:solidFill>
                  <a:schemeClr val="bg2">
                    <a:lumMod val="25000"/>
                  </a:schemeClr>
                </a:solidFill>
                <a:latin typeface="Blackadder ITC" pitchFamily="82" charset="0"/>
              </a:rPr>
              <a:t> attention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par>
                                <p:cTn id="11" presetID="4" presetClass="exit" presetSubtype="16" fill="hold" nodeType="withEffect">
                                  <p:stCondLst>
                                    <p:cond delay="0"/>
                                  </p:stCondLst>
                                  <p:childTnLst>
                                    <p:animEffect transition="out" filter="box(in)">
                                      <p:cBhvr>
                                        <p:cTn id="12" dur="500"/>
                                        <p:tgtEl>
                                          <p:spTgt spid="3">
                                            <p:txEl>
                                              <p:pRg st="3" end="3"/>
                                            </p:txEl>
                                          </p:spTgt>
                                        </p:tgtEl>
                                      </p:cBhvr>
                                    </p:animEffect>
                                    <p:set>
                                      <p:cBhvr>
                                        <p:cTn id="13" dur="1" fill="hold">
                                          <p:stCondLst>
                                            <p:cond delay="499"/>
                                          </p:stCondLst>
                                        </p:cTn>
                                        <p:tgtEl>
                                          <p:spTgt spid="3">
                                            <p:txEl>
                                              <p:pRg st="3" end="3"/>
                                            </p:txEl>
                                          </p:spTgt>
                                        </p:tgtEl>
                                        <p:attrNameLst>
                                          <p:attrName>style.visibility</p:attrName>
                                        </p:attrNameLst>
                                      </p:cBhvr>
                                      <p:to>
                                        <p:strVal val="hidden"/>
                                      </p:to>
                                    </p:set>
                                  </p:childTnLst>
                                </p:cTn>
                              </p:par>
                              <p:par>
                                <p:cTn id="14" presetID="4" presetClass="exit" presetSubtype="16" fill="hold" nodeType="withEffect">
                                  <p:stCondLst>
                                    <p:cond delay="0"/>
                                  </p:stCondLst>
                                  <p:childTnLst>
                                    <p:animEffect transition="out" filter="box(in)">
                                      <p:cBhvr>
                                        <p:cTn id="15" dur="500"/>
                                        <p:tgtEl>
                                          <p:spTgt spid="3">
                                            <p:txEl>
                                              <p:pRg st="4" end="4"/>
                                            </p:txEl>
                                          </p:spTgt>
                                        </p:tgtEl>
                                      </p:cBhvr>
                                    </p:animEffect>
                                    <p:set>
                                      <p:cBhvr>
                                        <p:cTn id="16" dur="1" fill="hold">
                                          <p:stCondLst>
                                            <p:cond delay="499"/>
                                          </p:stCondLst>
                                        </p:cTn>
                                        <p:tgtEl>
                                          <p:spTgt spid="3">
                                            <p:txEl>
                                              <p:pRg st="4" end="4"/>
                                            </p:txEl>
                                          </p:spTgt>
                                        </p:tgtEl>
                                        <p:attrNameLst>
                                          <p:attrName>style.visibility</p:attrName>
                                        </p:attrNameLst>
                                      </p:cBhvr>
                                      <p:to>
                                        <p:strVal val="hidden"/>
                                      </p:to>
                                    </p:set>
                                  </p:childTnLst>
                                </p:cTn>
                              </p:par>
                              <p:par>
                                <p:cTn id="17" presetID="4" presetClass="exit" presetSubtype="16" fill="hold" nodeType="withEffect">
                                  <p:stCondLst>
                                    <p:cond delay="0"/>
                                  </p:stCondLst>
                                  <p:childTnLst>
                                    <p:animEffect transition="out" filter="box(in)">
                                      <p:cBhvr>
                                        <p:cTn id="18" dur="500"/>
                                        <p:tgtEl>
                                          <p:spTgt spid="3">
                                            <p:txEl>
                                              <p:pRg st="5" end="5"/>
                                            </p:txEl>
                                          </p:spTgt>
                                        </p:tgtEl>
                                      </p:cBhvr>
                                    </p:animEffect>
                                    <p:set>
                                      <p:cBhvr>
                                        <p:cTn id="19"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heckerboard(across)">
                                      <p:cBhvr>
                                        <p:cTn id="24" dur="500"/>
                                        <p:tgtEl>
                                          <p:spTgt spid="3">
                                            <p:txEl>
                                              <p:pRg st="1" end="1"/>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heckerboard(across)">
                                      <p:cBhvr>
                                        <p:cTn id="27" dur="500"/>
                                        <p:tgtEl>
                                          <p:spTgt spid="3">
                                            <p:txEl>
                                              <p:pRg st="2" end="2"/>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checkerboard(across)">
                                      <p:cBhvr>
                                        <p:cTn id="30" dur="500"/>
                                        <p:tgtEl>
                                          <p:spTgt spid="3">
                                            <p:txEl>
                                              <p:pRg st="3" end="3"/>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heckerboard(across)">
                                      <p:cBhvr>
                                        <p:cTn id="33" dur="500"/>
                                        <p:tgtEl>
                                          <p:spTgt spid="3">
                                            <p:txEl>
                                              <p:pRg st="4" end="4"/>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heckerboard(across)">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Les différence vitesse de réaction </a:t>
            </a:r>
            <a:endParaRPr lang="fr-FR" dirty="0"/>
          </a:p>
        </p:txBody>
      </p:sp>
      <p:sp>
        <p:nvSpPr>
          <p:cNvPr id="5" name="Espace réservé du contenu 4"/>
          <p:cNvSpPr>
            <a:spLocks noGrp="1"/>
          </p:cNvSpPr>
          <p:nvPr>
            <p:ph sz="quarter" idx="1"/>
          </p:nvPr>
        </p:nvSpPr>
        <p:spPr>
          <a:xfrm>
            <a:off x="0" y="1600200"/>
            <a:ext cx="9144000" cy="4781128"/>
          </a:xfrm>
        </p:spPr>
        <p:txBody>
          <a:bodyPr/>
          <a:lstStyle/>
          <a:p>
            <a:pPr>
              <a:buNone/>
            </a:pPr>
            <a:r>
              <a:rPr lang="fr-FR" sz="2200" dirty="0">
                <a:solidFill>
                  <a:schemeClr val="accent3">
                    <a:lumMod val="50000"/>
                  </a:schemeClr>
                </a:solidFill>
              </a:rPr>
              <a:t> Soit une réaction suivante:  </a:t>
            </a:r>
          </a:p>
          <a:p>
            <a:endParaRPr lang="fr-FR" dirty="0"/>
          </a:p>
          <a:p>
            <a:r>
              <a:rPr lang="fr-FR" dirty="0">
                <a:latin typeface="Aparajita" pitchFamily="34" charset="0"/>
                <a:cs typeface="Aparajita" pitchFamily="34" charset="0"/>
              </a:rPr>
              <a:t>Avancement</a:t>
            </a:r>
            <a:r>
              <a:rPr lang="fr-FR" dirty="0"/>
              <a:t>  </a:t>
            </a:r>
            <a:r>
              <a:rPr lang="fr-FR" dirty="0">
                <a:latin typeface="Aparajita" pitchFamily="34" charset="0"/>
                <a:cs typeface="Aparajita" pitchFamily="34" charset="0"/>
              </a:rPr>
              <a:t>de réaction : </a:t>
            </a:r>
          </a:p>
          <a:p>
            <a:endParaRPr lang="fr-FR" dirty="0">
              <a:latin typeface="Aparajita" pitchFamily="34" charset="0"/>
              <a:cs typeface="Aparajita" pitchFamily="34" charset="0"/>
            </a:endParaRPr>
          </a:p>
          <a:p>
            <a:r>
              <a:rPr lang="fr-FR" dirty="0">
                <a:latin typeface="Aparajita" pitchFamily="34" charset="0"/>
                <a:cs typeface="Aparajita" pitchFamily="34" charset="0"/>
              </a:rPr>
              <a:t>Vitesse de la réaction </a:t>
            </a:r>
          </a:p>
          <a:p>
            <a:endParaRPr lang="fr-FR" dirty="0">
              <a:latin typeface="Aparajita" pitchFamily="34" charset="0"/>
              <a:cs typeface="Aparajita" pitchFamily="34" charset="0"/>
            </a:endParaRPr>
          </a:p>
          <a:p>
            <a:pPr>
              <a:buNone/>
            </a:pPr>
            <a:endParaRPr lang="fr-FR" dirty="0"/>
          </a:p>
        </p:txBody>
      </p:sp>
      <p:pic>
        <p:nvPicPr>
          <p:cNvPr id="8" name="Picture 3"/>
          <p:cNvPicPr>
            <a:picLocks noChangeAspect="1" noChangeArrowheads="1"/>
          </p:cNvPicPr>
          <p:nvPr/>
        </p:nvPicPr>
        <p:blipFill>
          <a:blip r:embed="rId2" cstate="print"/>
          <a:srcRect/>
          <a:stretch>
            <a:fillRect/>
          </a:stretch>
        </p:blipFill>
        <p:spPr bwMode="auto">
          <a:xfrm>
            <a:off x="2123728" y="1916832"/>
            <a:ext cx="5328592" cy="720079"/>
          </a:xfrm>
          <a:prstGeom prst="rect">
            <a:avLst/>
          </a:prstGeom>
          <a:noFill/>
          <a:ln w="9525">
            <a:noFill/>
            <a:miter lim="800000"/>
            <a:headEnd/>
            <a:tailEnd/>
          </a:ln>
        </p:spPr>
      </p:pic>
      <p:pic>
        <p:nvPicPr>
          <p:cNvPr id="5125" name="Picture 5"/>
          <p:cNvPicPr>
            <a:picLocks noChangeAspect="1" noChangeArrowheads="1"/>
          </p:cNvPicPr>
          <p:nvPr/>
        </p:nvPicPr>
        <p:blipFill>
          <a:blip r:embed="rId3" cstate="print"/>
          <a:srcRect/>
          <a:stretch>
            <a:fillRect/>
          </a:stretch>
        </p:blipFill>
        <p:spPr bwMode="auto">
          <a:xfrm>
            <a:off x="3131840" y="4581128"/>
            <a:ext cx="4600575" cy="1390650"/>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1763688" y="4797152"/>
            <a:ext cx="1656184" cy="1052736"/>
          </a:xfrm>
          <a:prstGeom prst="rect">
            <a:avLst/>
          </a:prstGeom>
          <a:noFill/>
          <a:ln w="9525">
            <a:noFill/>
            <a:miter lim="800000"/>
            <a:headEnd/>
            <a:tailEnd/>
          </a:ln>
        </p:spPr>
      </p:pic>
      <p:cxnSp>
        <p:nvCxnSpPr>
          <p:cNvPr id="13" name="Connecteur droit 12"/>
          <p:cNvCxnSpPr/>
          <p:nvPr/>
        </p:nvCxnSpPr>
        <p:spPr>
          <a:xfrm>
            <a:off x="3131840" y="5229200"/>
            <a:ext cx="216024" cy="0"/>
          </a:xfrm>
          <a:prstGeom prst="line">
            <a:avLst/>
          </a:prstGeom>
        </p:spPr>
        <p:style>
          <a:lnRef idx="2">
            <a:schemeClr val="dk1"/>
          </a:lnRef>
          <a:fillRef idx="0">
            <a:schemeClr val="dk1"/>
          </a:fillRef>
          <a:effectRef idx="1">
            <a:schemeClr val="dk1"/>
          </a:effectRef>
          <a:fontRef idx="minor">
            <a:schemeClr val="tx1"/>
          </a:fontRef>
        </p:style>
      </p:cxnSp>
      <p:cxnSp>
        <p:nvCxnSpPr>
          <p:cNvPr id="22" name="Connecteur droit 21"/>
          <p:cNvCxnSpPr/>
          <p:nvPr/>
        </p:nvCxnSpPr>
        <p:spPr>
          <a:xfrm>
            <a:off x="3131840" y="5301208"/>
            <a:ext cx="216024" cy="0"/>
          </a:xfrm>
          <a:prstGeom prst="line">
            <a:avLst/>
          </a:prstGeom>
        </p:spPr>
        <p:style>
          <a:lnRef idx="2">
            <a:schemeClr val="dk1"/>
          </a:lnRef>
          <a:fillRef idx="0">
            <a:schemeClr val="dk1"/>
          </a:fillRef>
          <a:effectRef idx="1">
            <a:schemeClr val="dk1"/>
          </a:effectRef>
          <a:fontRef idx="minor">
            <a:schemeClr val="tx1"/>
          </a:fontRef>
        </p:style>
      </p:cxnSp>
      <p:pic>
        <p:nvPicPr>
          <p:cNvPr id="1026" name="Picture 2"/>
          <p:cNvPicPr>
            <a:picLocks noChangeAspect="1" noChangeArrowheads="1"/>
          </p:cNvPicPr>
          <p:nvPr/>
        </p:nvPicPr>
        <p:blipFill>
          <a:blip r:embed="rId5" cstate="print"/>
          <a:srcRect/>
          <a:stretch>
            <a:fillRect/>
          </a:stretch>
        </p:blipFill>
        <p:spPr bwMode="auto">
          <a:xfrm>
            <a:off x="1763688" y="3140968"/>
            <a:ext cx="5657850" cy="7524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Les différence vitesse de réaction </a:t>
            </a:r>
            <a:endParaRPr lang="fr-FR" dirty="0"/>
          </a:p>
        </p:txBody>
      </p:sp>
      <p:sp>
        <p:nvSpPr>
          <p:cNvPr id="3" name="Espace réservé du contenu 2"/>
          <p:cNvSpPr>
            <a:spLocks noGrp="1"/>
          </p:cNvSpPr>
          <p:nvPr>
            <p:ph sz="quarter" idx="1"/>
          </p:nvPr>
        </p:nvSpPr>
        <p:spPr>
          <a:xfrm>
            <a:off x="0" y="1600200"/>
            <a:ext cx="9144000" cy="5257800"/>
          </a:xfrm>
        </p:spPr>
        <p:txBody>
          <a:bodyPr/>
          <a:lstStyle/>
          <a:p>
            <a:r>
              <a:rPr lang="fr-FR" sz="2200" b="1" u="sng" dirty="0">
                <a:solidFill>
                  <a:srgbClr val="FF0000"/>
                </a:solidFill>
              </a:rPr>
              <a:t>La vitesse volumique de réaction </a:t>
            </a:r>
          </a:p>
          <a:p>
            <a:pPr>
              <a:buNone/>
            </a:pPr>
            <a:r>
              <a:rPr lang="fr-FR" dirty="0">
                <a:latin typeface="Aparajita" pitchFamily="34" charset="0"/>
                <a:cs typeface="Aparajita" pitchFamily="34" charset="0"/>
              </a:rPr>
              <a:t>    On appelle </a:t>
            </a:r>
            <a:r>
              <a:rPr lang="fr-FR" b="1" dirty="0">
                <a:latin typeface="Aparajita" pitchFamily="34" charset="0"/>
                <a:cs typeface="Aparajita" pitchFamily="34" charset="0"/>
              </a:rPr>
              <a:t>vitesse spécifique ou vitesse volumique de la réaction d’équation bilan (1) en réacteur fermé de volume V </a:t>
            </a:r>
            <a:r>
              <a:rPr lang="fr-FR" dirty="0">
                <a:latin typeface="Aparajita" pitchFamily="34" charset="0"/>
                <a:cs typeface="Aparajita" pitchFamily="34" charset="0"/>
              </a:rPr>
              <a:t>:                </a:t>
            </a:r>
          </a:p>
          <a:p>
            <a:pPr>
              <a:buNone/>
            </a:pPr>
            <a:endParaRPr lang="fr-FR" dirty="0">
              <a:latin typeface="Aparajita" pitchFamily="34" charset="0"/>
              <a:cs typeface="Aparajita" pitchFamily="34" charset="0"/>
            </a:endParaRPr>
          </a:p>
          <a:p>
            <a:pPr>
              <a:buNone/>
            </a:pPr>
            <a:r>
              <a:rPr lang="fr-FR" dirty="0">
                <a:latin typeface="Aparajita" pitchFamily="34" charset="0"/>
                <a:cs typeface="Aparajita" pitchFamily="34" charset="0"/>
              </a:rPr>
              <a:t>Elle s’exprime en </a:t>
            </a:r>
            <a:r>
              <a:rPr lang="fr-FR" dirty="0" err="1">
                <a:latin typeface="Aparajita" pitchFamily="34" charset="0"/>
                <a:cs typeface="Aparajita" pitchFamily="34" charset="0"/>
              </a:rPr>
              <a:t>mol.L</a:t>
            </a:r>
            <a:r>
              <a:rPr lang="fr-FR" baseline="30000" dirty="0">
                <a:latin typeface="Aparajita" pitchFamily="34" charset="0"/>
                <a:cs typeface="Aparajita" pitchFamily="34" charset="0"/>
              </a:rPr>
              <a:t>-1</a:t>
            </a:r>
            <a:r>
              <a:rPr lang="fr-FR" dirty="0">
                <a:latin typeface="Aparajita" pitchFamily="34" charset="0"/>
                <a:cs typeface="Aparajita" pitchFamily="34" charset="0"/>
              </a:rPr>
              <a:t>.s</a:t>
            </a:r>
            <a:r>
              <a:rPr lang="fr-FR" baseline="30000" dirty="0">
                <a:latin typeface="Aparajita" pitchFamily="34" charset="0"/>
                <a:cs typeface="Aparajita" pitchFamily="34" charset="0"/>
              </a:rPr>
              <a:t>-1</a:t>
            </a:r>
            <a:r>
              <a:rPr lang="fr-FR" dirty="0">
                <a:latin typeface="Aparajita" pitchFamily="34" charset="0"/>
                <a:cs typeface="Aparajita" pitchFamily="34" charset="0"/>
              </a:rPr>
              <a:t> ou </a:t>
            </a:r>
            <a:r>
              <a:rPr lang="fr-FR" dirty="0" err="1">
                <a:latin typeface="Aparajita" pitchFamily="34" charset="0"/>
                <a:cs typeface="Aparajita" pitchFamily="34" charset="0"/>
              </a:rPr>
              <a:t>mol.m</a:t>
            </a:r>
            <a:r>
              <a:rPr lang="fr-FR" baseline="30000" dirty="0">
                <a:latin typeface="Aparajita" pitchFamily="34" charset="0"/>
                <a:cs typeface="Aparajita" pitchFamily="34" charset="0"/>
              </a:rPr>
              <a:t>-3</a:t>
            </a:r>
            <a:r>
              <a:rPr lang="fr-FR" dirty="0">
                <a:latin typeface="Aparajita" pitchFamily="34" charset="0"/>
                <a:cs typeface="Aparajita" pitchFamily="34" charset="0"/>
              </a:rPr>
              <a:t>.s</a:t>
            </a:r>
            <a:r>
              <a:rPr lang="fr-FR" baseline="30000" dirty="0">
                <a:latin typeface="Aparajita" pitchFamily="34" charset="0"/>
                <a:cs typeface="Aparajita" pitchFamily="34" charset="0"/>
              </a:rPr>
              <a:t>-1</a:t>
            </a:r>
            <a:r>
              <a:rPr lang="fr-FR" dirty="0"/>
              <a:t> </a:t>
            </a:r>
            <a:endParaRPr lang="fr-FR" dirty="0">
              <a:latin typeface="Aparajita" pitchFamily="34" charset="0"/>
              <a:cs typeface="Aparajita" pitchFamily="34" charset="0"/>
            </a:endParaRPr>
          </a:p>
          <a:p>
            <a:pPr>
              <a:buNone/>
            </a:pPr>
            <a:r>
              <a:rPr lang="fr-FR" dirty="0"/>
              <a:t> </a:t>
            </a:r>
            <a:r>
              <a:rPr lang="fr-FR" dirty="0">
                <a:latin typeface="Aparajita" pitchFamily="34" charset="0"/>
                <a:cs typeface="Aparajita" pitchFamily="34" charset="0"/>
              </a:rPr>
              <a:t>Par définition de l’avancement :</a:t>
            </a:r>
          </a:p>
          <a:p>
            <a:pPr>
              <a:buNone/>
            </a:pPr>
            <a:r>
              <a:rPr lang="fr-FR" dirty="0">
                <a:latin typeface="Aparajita" pitchFamily="34" charset="0"/>
                <a:cs typeface="Aparajita" pitchFamily="34" charset="0"/>
              </a:rPr>
              <a:t>On a :                                                     si Ai est un réactif.</a:t>
            </a:r>
          </a:p>
          <a:p>
            <a:pPr>
              <a:buNone/>
            </a:pPr>
            <a:endParaRPr lang="fr-FR" dirty="0">
              <a:latin typeface="Aparajita" pitchFamily="34" charset="0"/>
              <a:cs typeface="Aparajita" pitchFamily="34" charset="0"/>
            </a:endParaRPr>
          </a:p>
          <a:p>
            <a:pPr>
              <a:buNone/>
            </a:pPr>
            <a:r>
              <a:rPr lang="fr-FR" dirty="0">
                <a:latin typeface="Aparajita" pitchFamily="34" charset="0"/>
                <a:cs typeface="Aparajita" pitchFamily="34" charset="0"/>
              </a:rPr>
              <a:t>                                                               si </a:t>
            </a:r>
            <a:r>
              <a:rPr lang="fr-FR" dirty="0" err="1">
                <a:latin typeface="Aparajita" pitchFamily="34" charset="0"/>
                <a:cs typeface="Aparajita" pitchFamily="34" charset="0"/>
              </a:rPr>
              <a:t>Aj</a:t>
            </a:r>
            <a:r>
              <a:rPr lang="fr-FR" dirty="0">
                <a:latin typeface="Aparajita" pitchFamily="34" charset="0"/>
                <a:cs typeface="Aparajita" pitchFamily="34" charset="0"/>
              </a:rPr>
              <a:t> est un produit.</a:t>
            </a:r>
          </a:p>
        </p:txBody>
      </p:sp>
      <p:pic>
        <p:nvPicPr>
          <p:cNvPr id="6146" name="Picture 2"/>
          <p:cNvPicPr>
            <a:picLocks noChangeAspect="1" noChangeArrowheads="1"/>
          </p:cNvPicPr>
          <p:nvPr/>
        </p:nvPicPr>
        <p:blipFill>
          <a:blip r:embed="rId2" cstate="print"/>
          <a:srcRect/>
          <a:stretch>
            <a:fillRect/>
          </a:stretch>
        </p:blipFill>
        <p:spPr bwMode="auto">
          <a:xfrm>
            <a:off x="5364088" y="2636912"/>
            <a:ext cx="1162050" cy="7239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1115616" y="4293096"/>
            <a:ext cx="2880320" cy="864096"/>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1115616" y="5301208"/>
            <a:ext cx="2880320" cy="9620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Les différence vitesse de réaction </a:t>
            </a:r>
            <a:endParaRPr lang="fr-FR" dirty="0"/>
          </a:p>
        </p:txBody>
      </p:sp>
      <p:sp>
        <p:nvSpPr>
          <p:cNvPr id="3" name="Espace réservé du contenu 2"/>
          <p:cNvSpPr>
            <a:spLocks noGrp="1"/>
          </p:cNvSpPr>
          <p:nvPr>
            <p:ph sz="quarter" idx="1"/>
          </p:nvPr>
        </p:nvSpPr>
        <p:spPr>
          <a:xfrm>
            <a:off x="0" y="1600200"/>
            <a:ext cx="9144000" cy="5257800"/>
          </a:xfrm>
        </p:spPr>
        <p:txBody>
          <a:bodyPr>
            <a:normAutofit/>
          </a:bodyPr>
          <a:lstStyle/>
          <a:p>
            <a:pPr>
              <a:buNone/>
            </a:pPr>
            <a:r>
              <a:rPr lang="fr-FR" sz="2400" b="1" u="sng" dirty="0" err="1">
                <a:solidFill>
                  <a:srgbClr val="FF0000"/>
                </a:solidFill>
              </a:rPr>
              <a:t>Fenalement</a:t>
            </a:r>
            <a:r>
              <a:rPr lang="fr-FR" sz="2400" b="1" u="sng" dirty="0">
                <a:solidFill>
                  <a:srgbClr val="FF0000"/>
                </a:solidFill>
              </a:rPr>
              <a:t> on </a:t>
            </a:r>
            <a:r>
              <a:rPr lang="fr-FR" sz="2400" b="1" u="sng" dirty="0" err="1">
                <a:solidFill>
                  <a:srgbClr val="FF0000"/>
                </a:solidFill>
              </a:rPr>
              <a:t>obtien</a:t>
            </a:r>
            <a:r>
              <a:rPr lang="fr-FR" sz="2400" b="1" u="sng" dirty="0">
                <a:solidFill>
                  <a:srgbClr val="FF0000"/>
                </a:solidFill>
              </a:rPr>
              <a:t> : </a:t>
            </a:r>
          </a:p>
          <a:p>
            <a:pPr>
              <a:buNone/>
            </a:pPr>
            <a:r>
              <a:rPr lang="fr-FR" dirty="0">
                <a:latin typeface="Aparajita" pitchFamily="34" charset="0"/>
                <a:cs typeface="Aparajita" pitchFamily="34" charset="0"/>
              </a:rPr>
              <a:t>La vitesse de formation et disparition en fonction de la concertation: </a:t>
            </a:r>
          </a:p>
          <a:p>
            <a:pPr>
              <a:buFont typeface="Wingdings" pitchFamily="2" charset="2"/>
              <a:buChar char="q"/>
            </a:pPr>
            <a:r>
              <a:rPr lang="fr-FR" dirty="0">
                <a:latin typeface="Aparajita" pitchFamily="34" charset="0"/>
                <a:cs typeface="Aparajita" pitchFamily="34" charset="0"/>
              </a:rPr>
              <a:t>La vitesse de disparition est pour un réactif : </a:t>
            </a:r>
          </a:p>
          <a:p>
            <a:pPr>
              <a:buNone/>
            </a:pPr>
            <a:endParaRPr lang="fr-FR" dirty="0">
              <a:latin typeface="Aparajita" pitchFamily="34" charset="0"/>
              <a:cs typeface="Aparajita" pitchFamily="34" charset="0"/>
            </a:endParaRPr>
          </a:p>
          <a:p>
            <a:pPr>
              <a:buNone/>
            </a:pPr>
            <a:r>
              <a:rPr lang="fr-FR" dirty="0">
                <a:latin typeface="Aparajita" pitchFamily="34" charset="0"/>
                <a:cs typeface="Aparajita" pitchFamily="34" charset="0"/>
              </a:rPr>
              <a:t>                                                               </a:t>
            </a:r>
          </a:p>
          <a:p>
            <a:pPr>
              <a:buFont typeface="Wingdings" pitchFamily="2" charset="2"/>
              <a:buChar char="q"/>
            </a:pPr>
            <a:endParaRPr lang="fr-FR" dirty="0">
              <a:latin typeface="Aparajita" pitchFamily="34" charset="0"/>
              <a:cs typeface="Aparajita" pitchFamily="34" charset="0"/>
            </a:endParaRPr>
          </a:p>
          <a:p>
            <a:pPr>
              <a:buFont typeface="Wingdings" pitchFamily="2" charset="2"/>
              <a:buChar char="q"/>
            </a:pPr>
            <a:r>
              <a:rPr lang="fr-FR" dirty="0">
                <a:latin typeface="Aparajita" pitchFamily="34" charset="0"/>
                <a:cs typeface="Aparajita" pitchFamily="34" charset="0"/>
              </a:rPr>
              <a:t>  La vitesse d’apparition est pour un produit :</a:t>
            </a:r>
          </a:p>
          <a:p>
            <a:pPr>
              <a:buNone/>
            </a:pPr>
            <a:endParaRPr lang="fr-FR" dirty="0">
              <a:latin typeface="Aparajita" pitchFamily="34" charset="0"/>
              <a:cs typeface="Aparajita" pitchFamily="34" charset="0"/>
            </a:endParaRPr>
          </a:p>
          <a:p>
            <a:pPr>
              <a:buNone/>
            </a:pPr>
            <a:r>
              <a:rPr lang="fr-FR" dirty="0">
                <a:latin typeface="Aparajita" pitchFamily="34" charset="0"/>
                <a:cs typeface="Aparajita" pitchFamily="34" charset="0"/>
              </a:rPr>
              <a:t>.</a:t>
            </a:r>
          </a:p>
          <a:p>
            <a:pPr>
              <a:buNone/>
            </a:pPr>
            <a:r>
              <a:rPr lang="fr-FR" dirty="0">
                <a:latin typeface="Aparajita" pitchFamily="34" charset="0"/>
                <a:cs typeface="Aparajita" pitchFamily="34" charset="0"/>
              </a:rPr>
              <a:t>                                                                                  qui s’exprime en mol. L</a:t>
            </a:r>
            <a:r>
              <a:rPr lang="fr-FR" baseline="30000" dirty="0">
                <a:latin typeface="Aparajita" pitchFamily="34" charset="0"/>
                <a:cs typeface="Aparajita" pitchFamily="34" charset="0"/>
              </a:rPr>
              <a:t>-1</a:t>
            </a:r>
            <a:r>
              <a:rPr lang="fr-FR" dirty="0">
                <a:latin typeface="Aparajita" pitchFamily="34" charset="0"/>
                <a:cs typeface="Aparajita" pitchFamily="34" charset="0"/>
              </a:rPr>
              <a:t>.s</a:t>
            </a:r>
            <a:r>
              <a:rPr lang="fr-FR" baseline="30000" dirty="0">
                <a:latin typeface="Aparajita" pitchFamily="34" charset="0"/>
                <a:cs typeface="Aparajita" pitchFamily="34" charset="0"/>
              </a:rPr>
              <a:t>-1</a:t>
            </a:r>
            <a:endParaRPr lang="fr-FR" dirty="0">
              <a:latin typeface="Aparajita" pitchFamily="34" charset="0"/>
              <a:cs typeface="Aparajita" pitchFamily="34" charset="0"/>
            </a:endParaRPr>
          </a:p>
          <a:p>
            <a:pPr>
              <a:buNone/>
            </a:pPr>
            <a:endParaRPr lang="fr-FR" dirty="0">
              <a:latin typeface="Aparajita" pitchFamily="34" charset="0"/>
              <a:cs typeface="Aparajita" pitchFamily="34" charset="0"/>
            </a:endParaRPr>
          </a:p>
          <a:p>
            <a:pPr>
              <a:buNone/>
            </a:pPr>
            <a:endParaRPr lang="fr-FR" dirty="0">
              <a:latin typeface="Aparajita" pitchFamily="34" charset="0"/>
              <a:cs typeface="Aparajita" pitchFamily="34" charset="0"/>
            </a:endParaRPr>
          </a:p>
          <a:p>
            <a:endParaRPr lang="fr-FR" dirty="0"/>
          </a:p>
        </p:txBody>
      </p:sp>
      <p:pic>
        <p:nvPicPr>
          <p:cNvPr id="7170" name="Picture 2"/>
          <p:cNvPicPr>
            <a:picLocks noChangeAspect="1" noChangeArrowheads="1"/>
          </p:cNvPicPr>
          <p:nvPr/>
        </p:nvPicPr>
        <p:blipFill>
          <a:blip r:embed="rId2" cstate="print"/>
          <a:srcRect/>
          <a:stretch>
            <a:fillRect/>
          </a:stretch>
        </p:blipFill>
        <p:spPr bwMode="auto">
          <a:xfrm>
            <a:off x="3203848" y="2924944"/>
            <a:ext cx="2160240" cy="108012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3203848" y="5013176"/>
            <a:ext cx="2232248" cy="108012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2297608" y="1842443"/>
            <a:ext cx="5506872" cy="1173708"/>
          </a:xfrm>
          <a:prstGeom prst="roundRect">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fr-FR" sz="2000" dirty="0">
                <a:solidFill>
                  <a:schemeClr val="tx1"/>
                </a:solidFill>
                <a:latin typeface="Times New Roman" panose="02020603050405020304" pitchFamily="18" charset="0"/>
                <a:cs typeface="Times New Roman" panose="02020603050405020304" pitchFamily="18" charset="0"/>
              </a:rPr>
              <a:t>On appelle facteur cinétique tout paramètre permettant d’influencer la vitesse d’une transformation chimique.</a:t>
            </a:r>
          </a:p>
        </p:txBody>
      </p:sp>
      <p:sp>
        <p:nvSpPr>
          <p:cNvPr id="7" name="Rectangle à coins arrondis 6"/>
          <p:cNvSpPr/>
          <p:nvPr/>
        </p:nvSpPr>
        <p:spPr>
          <a:xfrm>
            <a:off x="1527177" y="3889605"/>
            <a:ext cx="1991237" cy="900753"/>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solidFill>
                  <a:schemeClr val="tx1"/>
                </a:solidFill>
                <a:latin typeface="Times New Roman" panose="02020603050405020304" pitchFamily="18" charset="0"/>
                <a:cs typeface="Times New Roman" panose="02020603050405020304" pitchFamily="18" charset="0"/>
              </a:rPr>
              <a:t>La température</a:t>
            </a:r>
          </a:p>
        </p:txBody>
      </p:sp>
      <p:sp>
        <p:nvSpPr>
          <p:cNvPr id="8" name="Rectangle à coins arrondis 7"/>
          <p:cNvSpPr/>
          <p:nvPr/>
        </p:nvSpPr>
        <p:spPr>
          <a:xfrm>
            <a:off x="4121958" y="3889604"/>
            <a:ext cx="1991237" cy="900753"/>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solidFill>
                  <a:schemeClr val="tx1"/>
                </a:solidFill>
                <a:latin typeface="Times New Roman" panose="02020603050405020304" pitchFamily="18" charset="0"/>
                <a:cs typeface="Times New Roman" panose="02020603050405020304" pitchFamily="18" charset="0"/>
              </a:rPr>
              <a:t>la concentration des réactifs</a:t>
            </a:r>
          </a:p>
        </p:txBody>
      </p:sp>
      <p:sp>
        <p:nvSpPr>
          <p:cNvPr id="9" name="Rectangle à coins arrondis 8"/>
          <p:cNvSpPr/>
          <p:nvPr/>
        </p:nvSpPr>
        <p:spPr>
          <a:xfrm>
            <a:off x="6716739" y="3889605"/>
            <a:ext cx="1991237" cy="900753"/>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solidFill>
                  <a:schemeClr val="tx1"/>
                </a:solidFill>
                <a:latin typeface="Times New Roman" panose="02020603050405020304" pitchFamily="18" charset="0"/>
                <a:cs typeface="Times New Roman" panose="02020603050405020304" pitchFamily="18" charset="0"/>
              </a:rPr>
              <a:t>la présence des catalyseurs</a:t>
            </a:r>
          </a:p>
        </p:txBody>
      </p:sp>
      <p:sp>
        <p:nvSpPr>
          <p:cNvPr id="10" name="Rectangle à coins arrondis 9"/>
          <p:cNvSpPr/>
          <p:nvPr/>
        </p:nvSpPr>
        <p:spPr>
          <a:xfrm>
            <a:off x="1183276" y="-1"/>
            <a:ext cx="7960724" cy="968991"/>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4000" dirty="0">
                <a:solidFill>
                  <a:schemeClr val="tx1"/>
                </a:solidFill>
                <a:latin typeface="Times New Roman" panose="02020603050405020304" pitchFamily="18" charset="0"/>
                <a:cs typeface="Times New Roman" panose="02020603050405020304" pitchFamily="18" charset="0"/>
              </a:rPr>
              <a:t>facteurs cinétique </a:t>
            </a:r>
          </a:p>
        </p:txBody>
      </p:sp>
    </p:spTree>
    <p:extLst>
      <p:ext uri="{BB962C8B-B14F-4D97-AF65-F5344CB8AC3E}">
        <p14:creationId xmlns:p14="http://schemas.microsoft.com/office/powerpoint/2010/main" val="463549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2118815" y="189952"/>
            <a:ext cx="3889612" cy="5459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a:solidFill>
                  <a:schemeClr val="tx1"/>
                </a:solidFill>
                <a:latin typeface="Times New Roman" panose="02020603050405020304" pitchFamily="18" charset="0"/>
                <a:cs typeface="Times New Roman" panose="02020603050405020304" pitchFamily="18" charset="0"/>
              </a:rPr>
              <a:t>Influence de la température</a:t>
            </a:r>
          </a:p>
        </p:txBody>
      </p:sp>
      <p:sp>
        <p:nvSpPr>
          <p:cNvPr id="10" name="Organigramme : Multidocument 9"/>
          <p:cNvSpPr/>
          <p:nvPr/>
        </p:nvSpPr>
        <p:spPr>
          <a:xfrm>
            <a:off x="857224" y="1071546"/>
            <a:ext cx="7467057" cy="5072097"/>
          </a:xfrm>
          <a:prstGeom prst="flowChartMultidocument">
            <a:avLst/>
          </a:prstGeom>
          <a:solidFill>
            <a:schemeClr val="accent1">
              <a:lumMod val="40000"/>
              <a:lumOff val="60000"/>
            </a:schemeClr>
          </a:solidFill>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altLang="fr-FR" dirty="0">
                <a:solidFill>
                  <a:schemeClr val="tx1"/>
                </a:solidFill>
                <a:latin typeface="Times New Roman" panose="02020603050405020304" pitchFamily="18" charset="0"/>
                <a:cs typeface="Times New Roman" panose="02020603050405020304" pitchFamily="18" charset="0"/>
              </a:rPr>
              <a:t>La température du milieu réactionnel est l’un des facteurs cinétiques le plus souvent utilisé pour modifier la durée d’une réaction. Plus la température du milieu réactionnel est élevée, plus la durée de la transformation est courte et par conséquent plus la réaction est accélérée. Une élévation de température du milieu trouve son application lorsque l’on veut accélérer ou parfois déclencher une transformation lente voire bloquée.</a:t>
            </a:r>
            <a:endParaRPr lang="fr-F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1485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118815" y="189952"/>
            <a:ext cx="3889612" cy="5459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u="sng" dirty="0"/>
              <a:t>Influence de la température</a:t>
            </a:r>
            <a:endParaRPr lang="fr-FR" sz="2000" dirty="0"/>
          </a:p>
        </p:txBody>
      </p:sp>
      <p:sp>
        <p:nvSpPr>
          <p:cNvPr id="6" name="Organigramme : Terminateur 5"/>
          <p:cNvSpPr/>
          <p:nvPr/>
        </p:nvSpPr>
        <p:spPr>
          <a:xfrm>
            <a:off x="642910" y="1367908"/>
            <a:ext cx="7458741" cy="2132530"/>
          </a:xfrm>
          <a:prstGeom prst="flowChartTerminator">
            <a:avLst/>
          </a:prstGeom>
          <a:solidFill>
            <a:schemeClr val="accent1">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dirty="0">
                <a:solidFill>
                  <a:prstClr val="black"/>
                </a:solidFill>
                <a:latin typeface="Times New Roman" panose="02020603050405020304" pitchFamily="18" charset="0"/>
                <a:cs typeface="Times New Roman" panose="02020603050405020304" pitchFamily="18" charset="0"/>
              </a:rPr>
              <a:t>Pour qu'il y ait réaction chimique, c'est à dire rupture de liaisons chimiques entre les réactifs et établissement de nouvelles liaisons chimiques dans les produits, il faut nécessairement que les réactifs se rencontrent (choc entre réactifs) et que l'énergie de ce choc soit suffisante pour entraîner la rupture de liaisons chimiques (choc efficace). </a:t>
            </a:r>
          </a:p>
        </p:txBody>
      </p:sp>
      <p:sp>
        <p:nvSpPr>
          <p:cNvPr id="8" name="Organigramme : Terminateur 7"/>
          <p:cNvSpPr/>
          <p:nvPr/>
        </p:nvSpPr>
        <p:spPr>
          <a:xfrm>
            <a:off x="571473" y="3717456"/>
            <a:ext cx="8169920" cy="2711939"/>
          </a:xfrm>
          <a:prstGeom prst="flowChartTerminator">
            <a:avLst/>
          </a:prstGeom>
          <a:solidFill>
            <a:schemeClr val="accent1">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dirty="0">
                <a:solidFill>
                  <a:prstClr val="black"/>
                </a:solidFill>
                <a:latin typeface="Times New Roman" panose="02020603050405020304" pitchFamily="18" charset="0"/>
                <a:cs typeface="Times New Roman" panose="02020603050405020304" pitchFamily="18" charset="0"/>
              </a:rPr>
              <a:t>Lorsqu'on augmente la température d'un échantillon de matière, les particules ( molécules ou ions ) qui le composent acquièrent une énergie cinétique plus grande. L'augmentation du déplacement engendre davantage de collisions efficaces et, conséquemment, une réaction plus rapide. L'inverse est aussi vrai: si on refroidit un système, on ralentit le déplacement des particules et la vitesse de réaction est diminuée. C'est d'ailleurs la raison pour laquelle on conserve des aliments au réfrigérateur.</a:t>
            </a:r>
          </a:p>
        </p:txBody>
      </p:sp>
    </p:spTree>
    <p:extLst>
      <p:ext uri="{BB962C8B-B14F-4D97-AF65-F5344CB8AC3E}">
        <p14:creationId xmlns:p14="http://schemas.microsoft.com/office/powerpoint/2010/main" val="1636439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69" descr="artway_medical_thermomete_01"/>
          <p:cNvPicPr>
            <a:picLocks noChangeAspect="1" noChangeArrowheads="1"/>
          </p:cNvPicPr>
          <p:nvPr/>
        </p:nvPicPr>
        <p:blipFill>
          <a:blip r:embed="rId2" cstate="print"/>
          <a:stretch>
            <a:fillRect/>
          </a:stretch>
        </p:blipFill>
        <p:spPr bwMode="auto">
          <a:xfrm>
            <a:off x="6286512" y="55563"/>
            <a:ext cx="734151" cy="1079500"/>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pPr>
              <a:defRPr/>
            </a:pPr>
            <a:fld id="{5E138C18-21FB-4221-B051-E3E92462009D}" type="slidenum">
              <a:rPr lang="fr-CA" smtClean="0"/>
              <a:pPr>
                <a:defRPr/>
              </a:pPr>
              <a:t>2</a:t>
            </a:fld>
            <a:endParaRPr lang="fr-CA"/>
          </a:p>
        </p:txBody>
      </p:sp>
      <p:sp>
        <p:nvSpPr>
          <p:cNvPr id="21" name="Espace réservé du contenu 3"/>
          <p:cNvSpPr>
            <a:spLocks noGrp="1"/>
          </p:cNvSpPr>
          <p:nvPr>
            <p:ph sz="quarter" idx="1"/>
          </p:nvPr>
        </p:nvSpPr>
        <p:spPr>
          <a:xfrm>
            <a:off x="2843808" y="2492896"/>
            <a:ext cx="4612500" cy="460375"/>
          </a:xfrm>
        </p:spPr>
        <p:txBody>
          <a:bodyPr>
            <a:noAutofit/>
          </a:bodyPr>
          <a:lstStyle/>
          <a:p>
            <a:pPr marL="0" indent="0" eaLnBrk="0" fontAlgn="base" hangingPunct="0">
              <a:spcAft>
                <a:spcPct val="0"/>
              </a:spcAft>
              <a:buNone/>
              <a:defRPr/>
            </a:pPr>
            <a:r>
              <a:rPr lang="fr-FR" altLang="zh-CN" b="1" dirty="0">
                <a:solidFill>
                  <a:schemeClr val="accent1">
                    <a:lumMod val="50000"/>
                  </a:schemeClr>
                </a:solidFill>
                <a:effectLst>
                  <a:outerShdw blurRad="38100" dist="38100" dir="2700000" algn="tl">
                    <a:srgbClr val="000000">
                      <a:alpha val="43137"/>
                    </a:srgbClr>
                  </a:outerShdw>
                </a:effectLst>
                <a:latin typeface="Goudy Old Style" pitchFamily="18" charset="0"/>
                <a:cs typeface="Times New Roman" pitchFamily="18" charset="0"/>
              </a:rPr>
              <a:t>Introduction</a:t>
            </a:r>
          </a:p>
        </p:txBody>
      </p:sp>
      <p:sp>
        <p:nvSpPr>
          <p:cNvPr id="5" name="Freeform 68"/>
          <p:cNvSpPr>
            <a:spLocks/>
          </p:cNvSpPr>
          <p:nvPr/>
        </p:nvSpPr>
        <p:spPr bwMode="auto">
          <a:xfrm>
            <a:off x="2107389" y="1103315"/>
            <a:ext cx="4179123" cy="45719"/>
          </a:xfrm>
          <a:custGeom>
            <a:avLst/>
            <a:gdLst/>
            <a:ahLst/>
            <a:cxnLst>
              <a:cxn ang="0">
                <a:pos x="4122" y="0"/>
              </a:cxn>
              <a:cxn ang="0">
                <a:pos x="0" y="3"/>
              </a:cxn>
              <a:cxn ang="0">
                <a:pos x="37" y="25"/>
              </a:cxn>
              <a:cxn ang="0">
                <a:pos x="4109" y="25"/>
              </a:cxn>
              <a:cxn ang="0">
                <a:pos x="4122" y="0"/>
              </a:cxn>
            </a:cxnLst>
            <a:rect l="0" t="0" r="r" b="b"/>
            <a:pathLst>
              <a:path w="4122" h="25">
                <a:moveTo>
                  <a:pt x="4122" y="0"/>
                </a:moveTo>
                <a:lnTo>
                  <a:pt x="0" y="3"/>
                </a:lnTo>
                <a:lnTo>
                  <a:pt x="37" y="25"/>
                </a:lnTo>
                <a:lnTo>
                  <a:pt x="4109" y="25"/>
                </a:lnTo>
                <a:lnTo>
                  <a:pt x="4122" y="0"/>
                </a:lnTo>
                <a:close/>
              </a:path>
            </a:pathLst>
          </a:custGeom>
          <a:gradFill rotWithShape="1">
            <a:gsLst>
              <a:gs pos="0">
                <a:schemeClr val="tx2">
                  <a:alpha val="0"/>
                </a:schemeClr>
              </a:gs>
              <a:gs pos="100000">
                <a:schemeClr val="tx2">
                  <a:gamma/>
                  <a:shade val="78824"/>
                  <a:invGamma/>
                </a:schemeClr>
              </a:gs>
            </a:gsLst>
            <a:lin ang="0" scaled="1"/>
          </a:gradFill>
          <a:ln w="9525" cap="flat" cmpd="sng">
            <a:noFill/>
            <a:prstDash val="solid"/>
            <a:round/>
            <a:headEnd/>
            <a:tailEnd/>
          </a:ln>
          <a:effectLst>
            <a:reflection blurRad="6350" stA="50000" endA="300" endPos="55000" dir="5400000" sy="-100000" algn="bl" rotWithShape="0"/>
          </a:effectLst>
        </p:spPr>
        <p:txBody>
          <a:bodyPr/>
          <a:lstStyle/>
          <a:p>
            <a:pPr>
              <a:defRPr/>
            </a:pPr>
            <a:endParaRPr lang="fr-FR" dirty="0"/>
          </a:p>
        </p:txBody>
      </p:sp>
      <p:sp>
        <p:nvSpPr>
          <p:cNvPr id="7" name="Rectangle 6"/>
          <p:cNvSpPr/>
          <p:nvPr/>
        </p:nvSpPr>
        <p:spPr>
          <a:xfrm>
            <a:off x="3661165" y="212389"/>
            <a:ext cx="1930337" cy="861774"/>
          </a:xfrm>
          <a:prstGeom prst="rect">
            <a:avLst/>
          </a:prstGeom>
          <a:noFill/>
        </p:spPr>
        <p:txBody>
          <a:bodyPr wrap="none">
            <a:spAutoFit/>
          </a:bodyPr>
          <a:lstStyle/>
          <a:p>
            <a:pPr>
              <a:defRPr/>
            </a:pPr>
            <a:r>
              <a:rPr lang="fr-FR" sz="5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Plan</a:t>
            </a:r>
          </a:p>
        </p:txBody>
      </p:sp>
      <p:sp>
        <p:nvSpPr>
          <p:cNvPr id="8" name="AutoShape 38"/>
          <p:cNvSpPr>
            <a:spLocks noChangeArrowheads="1"/>
          </p:cNvSpPr>
          <p:nvPr/>
        </p:nvSpPr>
        <p:spPr bwMode="ltGray">
          <a:xfrm rot="5400000">
            <a:off x="-1297202" y="2211590"/>
            <a:ext cx="4857783" cy="3577829"/>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5E9CDA"/>
              </a:gs>
              <a:gs pos="50000">
                <a:srgbClr val="FFFFFF"/>
              </a:gs>
              <a:gs pos="100000">
                <a:srgbClr val="5E9CDA"/>
              </a:gs>
            </a:gsLst>
            <a:lin ang="5400000" scaled="1"/>
          </a:gradFill>
          <a:ln>
            <a:noFill/>
          </a:ln>
          <a:effectLst/>
        </p:spPr>
        <p:txBody>
          <a:bodyPr wrap="none" anchor="ctr"/>
          <a:lstStyle/>
          <a:p>
            <a:pPr>
              <a:defRPr/>
            </a:pPr>
            <a:endParaRPr lang="fr-FR" b="1" kern="0" dirty="0">
              <a:solidFill>
                <a:srgbClr val="000000"/>
              </a:solidFill>
              <a:latin typeface="Arial"/>
            </a:endParaRPr>
          </a:p>
        </p:txBody>
      </p:sp>
      <p:sp>
        <p:nvSpPr>
          <p:cNvPr id="9" name="Oval 65"/>
          <p:cNvSpPr>
            <a:spLocks noChangeArrowheads="1"/>
          </p:cNvSpPr>
          <p:nvPr/>
        </p:nvSpPr>
        <p:spPr bwMode="gray">
          <a:xfrm>
            <a:off x="2483768" y="2564904"/>
            <a:ext cx="251222" cy="334962"/>
          </a:xfrm>
          <a:prstGeom prst="ellipse">
            <a:avLst/>
          </a:prstGeom>
          <a:gradFill rotWithShape="1">
            <a:gsLst>
              <a:gs pos="0">
                <a:srgbClr val="FF9933"/>
              </a:gs>
              <a:gs pos="100000">
                <a:srgbClr val="FF9933">
                  <a:gamma/>
                  <a:shade val="22353"/>
                  <a:invGamma/>
                </a:srgbClr>
              </a:gs>
            </a:gsLst>
            <a:lin ang="5400000" scaled="1"/>
          </a:gradFill>
          <a:ln>
            <a:noFill/>
          </a:ln>
          <a:effectLst>
            <a:outerShdw dist="35921" dir="2700000" algn="ctr" rotWithShape="0">
              <a:srgbClr val="003399">
                <a:alpha val="50000"/>
              </a:srgbClr>
            </a:outerShdw>
          </a:effectLst>
        </p:spPr>
        <p:txBody>
          <a:bodyPr wrap="none" anchor="ctr"/>
          <a:lstStyle/>
          <a:p>
            <a:pPr>
              <a:defRPr/>
            </a:pPr>
            <a:endParaRPr lang="fr-FR" b="1" kern="0">
              <a:solidFill>
                <a:srgbClr val="000000"/>
              </a:solidFill>
              <a:latin typeface="Arial"/>
            </a:endParaRPr>
          </a:p>
        </p:txBody>
      </p:sp>
      <p:sp>
        <p:nvSpPr>
          <p:cNvPr id="10" name="Oval 66"/>
          <p:cNvSpPr>
            <a:spLocks noChangeArrowheads="1"/>
          </p:cNvSpPr>
          <p:nvPr/>
        </p:nvSpPr>
        <p:spPr bwMode="gray">
          <a:xfrm>
            <a:off x="2483768" y="2564904"/>
            <a:ext cx="180975" cy="242887"/>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b="1">
              <a:solidFill>
                <a:srgbClr val="000000"/>
              </a:solidFill>
              <a:latin typeface="Arial" pitchFamily="34" charset="0"/>
            </a:endParaRPr>
          </a:p>
        </p:txBody>
      </p:sp>
      <p:sp>
        <p:nvSpPr>
          <p:cNvPr id="11" name="Oval 59"/>
          <p:cNvSpPr>
            <a:spLocks noChangeArrowheads="1"/>
          </p:cNvSpPr>
          <p:nvPr/>
        </p:nvSpPr>
        <p:spPr bwMode="gray">
          <a:xfrm>
            <a:off x="2771800" y="3429000"/>
            <a:ext cx="251222" cy="334963"/>
          </a:xfrm>
          <a:prstGeom prst="ellipse">
            <a:avLst/>
          </a:prstGeom>
          <a:gradFill rotWithShape="1">
            <a:gsLst>
              <a:gs pos="0">
                <a:srgbClr val="93C052"/>
              </a:gs>
              <a:gs pos="100000">
                <a:srgbClr val="93C052">
                  <a:gamma/>
                  <a:shade val="57255"/>
                  <a:invGamma/>
                </a:srgbClr>
              </a:gs>
            </a:gsLst>
            <a:lin ang="5400000" scaled="1"/>
          </a:gradFill>
          <a:ln>
            <a:noFill/>
          </a:ln>
          <a:effectLst>
            <a:outerShdw dist="35921" dir="2700000" algn="ctr" rotWithShape="0">
              <a:srgbClr val="003399">
                <a:alpha val="50000"/>
              </a:srgbClr>
            </a:outerShdw>
          </a:effectLst>
        </p:spPr>
        <p:txBody>
          <a:bodyPr wrap="none" anchor="ctr"/>
          <a:lstStyle/>
          <a:p>
            <a:pPr>
              <a:defRPr/>
            </a:pPr>
            <a:endParaRPr lang="fr-FR" b="1" kern="0">
              <a:solidFill>
                <a:srgbClr val="000000"/>
              </a:solidFill>
              <a:latin typeface="Arial"/>
            </a:endParaRPr>
          </a:p>
        </p:txBody>
      </p:sp>
      <p:sp>
        <p:nvSpPr>
          <p:cNvPr id="12" name="Oval 60"/>
          <p:cNvSpPr>
            <a:spLocks noChangeArrowheads="1"/>
          </p:cNvSpPr>
          <p:nvPr/>
        </p:nvSpPr>
        <p:spPr bwMode="gray">
          <a:xfrm>
            <a:off x="2771800" y="3501008"/>
            <a:ext cx="180975" cy="242887"/>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b="1">
              <a:solidFill>
                <a:srgbClr val="000000"/>
              </a:solidFill>
              <a:latin typeface="Arial" pitchFamily="34" charset="0"/>
            </a:endParaRPr>
          </a:p>
        </p:txBody>
      </p:sp>
      <p:sp>
        <p:nvSpPr>
          <p:cNvPr id="14" name="Oval 65"/>
          <p:cNvSpPr>
            <a:spLocks noChangeArrowheads="1"/>
          </p:cNvSpPr>
          <p:nvPr/>
        </p:nvSpPr>
        <p:spPr bwMode="gray">
          <a:xfrm>
            <a:off x="2375283" y="5308617"/>
            <a:ext cx="251222" cy="334963"/>
          </a:xfrm>
          <a:prstGeom prst="ellipse">
            <a:avLst/>
          </a:prstGeom>
          <a:gradFill rotWithShape="1">
            <a:gsLst>
              <a:gs pos="0">
                <a:srgbClr val="FF9933"/>
              </a:gs>
              <a:gs pos="100000">
                <a:srgbClr val="FF9933">
                  <a:gamma/>
                  <a:shade val="22353"/>
                  <a:invGamma/>
                </a:srgbClr>
              </a:gs>
            </a:gsLst>
            <a:lin ang="5400000" scaled="1"/>
          </a:gradFill>
          <a:ln>
            <a:noFill/>
          </a:ln>
          <a:effectLst>
            <a:outerShdw dist="35921" dir="2700000" algn="ctr" rotWithShape="0">
              <a:srgbClr val="003399">
                <a:alpha val="50000"/>
              </a:srgbClr>
            </a:outerShdw>
          </a:effectLst>
        </p:spPr>
        <p:txBody>
          <a:bodyPr wrap="none" anchor="ctr"/>
          <a:lstStyle/>
          <a:p>
            <a:pPr>
              <a:defRPr/>
            </a:pPr>
            <a:endParaRPr lang="fr-FR" b="1" kern="0">
              <a:solidFill>
                <a:srgbClr val="000000"/>
              </a:solidFill>
              <a:latin typeface="Arial"/>
            </a:endParaRPr>
          </a:p>
        </p:txBody>
      </p:sp>
      <p:sp>
        <p:nvSpPr>
          <p:cNvPr id="16" name="Oval 66"/>
          <p:cNvSpPr>
            <a:spLocks noChangeArrowheads="1"/>
          </p:cNvSpPr>
          <p:nvPr/>
        </p:nvSpPr>
        <p:spPr bwMode="gray">
          <a:xfrm>
            <a:off x="2420525" y="5338780"/>
            <a:ext cx="180975" cy="242887"/>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b="1">
              <a:solidFill>
                <a:srgbClr val="000000"/>
              </a:solidFill>
              <a:latin typeface="Arial" pitchFamily="34" charset="0"/>
            </a:endParaRPr>
          </a:p>
        </p:txBody>
      </p:sp>
      <p:sp>
        <p:nvSpPr>
          <p:cNvPr id="17" name="Oval 59"/>
          <p:cNvSpPr>
            <a:spLocks noChangeArrowheads="1"/>
          </p:cNvSpPr>
          <p:nvPr/>
        </p:nvSpPr>
        <p:spPr bwMode="gray">
          <a:xfrm>
            <a:off x="2709388" y="4451360"/>
            <a:ext cx="278436" cy="334962"/>
          </a:xfrm>
          <a:prstGeom prst="ellipse">
            <a:avLst/>
          </a:prstGeom>
          <a:gradFill rotWithShape="1">
            <a:gsLst>
              <a:gs pos="0">
                <a:srgbClr val="93C052"/>
              </a:gs>
              <a:gs pos="100000">
                <a:srgbClr val="93C052">
                  <a:gamma/>
                  <a:shade val="57255"/>
                  <a:invGamma/>
                </a:srgbClr>
              </a:gs>
            </a:gsLst>
            <a:lin ang="5400000" scaled="1"/>
          </a:gradFill>
          <a:ln>
            <a:noFill/>
          </a:ln>
          <a:effectLst>
            <a:outerShdw dist="35921" dir="2700000" algn="ctr" rotWithShape="0">
              <a:srgbClr val="003399">
                <a:alpha val="50000"/>
              </a:srgbClr>
            </a:outerShdw>
          </a:effectLst>
        </p:spPr>
        <p:txBody>
          <a:bodyPr wrap="none" anchor="ctr"/>
          <a:lstStyle/>
          <a:p>
            <a:pPr>
              <a:defRPr/>
            </a:pPr>
            <a:endParaRPr lang="fr-FR" b="1" kern="0">
              <a:solidFill>
                <a:srgbClr val="000000"/>
              </a:solidFill>
              <a:latin typeface="Arial"/>
            </a:endParaRPr>
          </a:p>
        </p:txBody>
      </p:sp>
      <p:sp>
        <p:nvSpPr>
          <p:cNvPr id="19" name="Oval 66"/>
          <p:cNvSpPr>
            <a:spLocks noChangeArrowheads="1"/>
          </p:cNvSpPr>
          <p:nvPr/>
        </p:nvSpPr>
        <p:spPr bwMode="gray">
          <a:xfrm>
            <a:off x="2732009" y="4497397"/>
            <a:ext cx="180975" cy="242888"/>
          </a:xfrm>
          <a:prstGeom prst="ellipse">
            <a:avLst/>
          </a:prstGeom>
          <a:gradFill rotWithShape="1">
            <a:gsLst>
              <a:gs pos="0">
                <a:srgbClr val="FFFFFF"/>
              </a:gs>
              <a:gs pos="100000">
                <a:srgbClr val="E9940B">
                  <a:alpha val="0"/>
                </a:srgbClr>
              </a:gs>
            </a:gsLst>
            <a:path path="shape">
              <a:fillToRect l="50000" t="50000" r="50000" b="50000"/>
            </a:path>
          </a:gradFill>
          <a:ln w="9525" algn="ctr">
            <a:noFill/>
            <a:round/>
            <a:headEnd/>
            <a:tailEnd/>
          </a:ln>
        </p:spPr>
        <p:txBody>
          <a:bodyPr wrap="none" anchor="ctr"/>
          <a:lstStyle/>
          <a:p>
            <a:endParaRPr lang="fr-FR" b="1">
              <a:solidFill>
                <a:srgbClr val="000000"/>
              </a:solidFill>
              <a:latin typeface="Arial" pitchFamily="34" charset="0"/>
            </a:endParaRPr>
          </a:p>
        </p:txBody>
      </p:sp>
      <p:sp>
        <p:nvSpPr>
          <p:cNvPr id="22" name="Espace réservé du contenu 3"/>
          <p:cNvSpPr txBox="1">
            <a:spLocks/>
          </p:cNvSpPr>
          <p:nvPr/>
        </p:nvSpPr>
        <p:spPr bwMode="auto">
          <a:xfrm>
            <a:off x="3131840" y="3429000"/>
            <a:ext cx="5424007" cy="461963"/>
          </a:xfrm>
          <a:prstGeom prst="rect">
            <a:avLst/>
          </a:prstGeom>
          <a:noFill/>
          <a:ln>
            <a:noFill/>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fr-FR" altLang="zh-CN" sz="2800" b="1" dirty="0">
                <a:solidFill>
                  <a:schemeClr val="accent1">
                    <a:lumMod val="50000"/>
                  </a:schemeClr>
                </a:solidFill>
                <a:effectLst>
                  <a:outerShdw blurRad="38100" dist="38100" dir="2700000" algn="tl">
                    <a:srgbClr val="000000">
                      <a:alpha val="43137"/>
                    </a:srgbClr>
                  </a:outerShdw>
                </a:effectLst>
                <a:latin typeface="Goudy Old Style" pitchFamily="18" charset="0"/>
                <a:cs typeface="Times New Roman" pitchFamily="18" charset="0"/>
              </a:rPr>
              <a:t>la cinétique chimie </a:t>
            </a:r>
          </a:p>
        </p:txBody>
      </p:sp>
      <p:sp>
        <p:nvSpPr>
          <p:cNvPr id="23" name="Espace réservé du contenu 3"/>
          <p:cNvSpPr txBox="1">
            <a:spLocks/>
          </p:cNvSpPr>
          <p:nvPr/>
        </p:nvSpPr>
        <p:spPr bwMode="auto">
          <a:xfrm>
            <a:off x="3023956" y="3500440"/>
            <a:ext cx="4635125" cy="460375"/>
          </a:xfrm>
          <a:prstGeom prst="rect">
            <a:avLst/>
          </a:prstGeom>
          <a:noFill/>
          <a:ln>
            <a:noFill/>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fr-FR" sz="2800" b="1" dirty="0">
                <a:ln w="1905"/>
                <a:solidFill>
                  <a:schemeClr val="accent1">
                    <a:lumMod val="50000"/>
                  </a:schemeClr>
                </a:solidFill>
                <a:effectLst>
                  <a:outerShdw blurRad="38100" dist="38100" dir="2700000" algn="tl">
                    <a:srgbClr val="000000">
                      <a:alpha val="43137"/>
                    </a:srgbClr>
                  </a:outerShdw>
                </a:effectLst>
                <a:latin typeface="Goudy Old Style" pitchFamily="18" charset="0"/>
                <a:cs typeface="Times New Roman" pitchFamily="18" charset="0"/>
              </a:rPr>
              <a:t> </a:t>
            </a:r>
          </a:p>
        </p:txBody>
      </p:sp>
      <p:sp>
        <p:nvSpPr>
          <p:cNvPr id="24" name="Espace réservé du contenu 3"/>
          <p:cNvSpPr txBox="1">
            <a:spLocks/>
          </p:cNvSpPr>
          <p:nvPr/>
        </p:nvSpPr>
        <p:spPr bwMode="auto">
          <a:xfrm>
            <a:off x="2964645" y="4357696"/>
            <a:ext cx="3362579" cy="460375"/>
          </a:xfrm>
          <a:prstGeom prst="rect">
            <a:avLst/>
          </a:prstGeom>
          <a:noFill/>
          <a:ln>
            <a:noFill/>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defRPr/>
            </a:pPr>
            <a:endParaRPr lang="fr-FR" sz="2800" b="1" dirty="0">
              <a:ln w="1905"/>
              <a:solidFill>
                <a:schemeClr val="accent1">
                  <a:lumMod val="50000"/>
                </a:schemeClr>
              </a:solidFill>
              <a:effectLst>
                <a:outerShdw blurRad="38100" dist="38100" dir="2700000" algn="tl">
                  <a:srgbClr val="000000">
                    <a:alpha val="43137"/>
                  </a:srgbClr>
                </a:outerShdw>
              </a:effectLst>
              <a:latin typeface="Goudy Old Style" pitchFamily="18" charset="0"/>
              <a:cs typeface="Times New Roman" pitchFamily="18" charset="0"/>
            </a:endParaRPr>
          </a:p>
        </p:txBody>
      </p:sp>
      <p:sp>
        <p:nvSpPr>
          <p:cNvPr id="25" name="Espace réservé du contenu 3"/>
          <p:cNvSpPr txBox="1">
            <a:spLocks/>
          </p:cNvSpPr>
          <p:nvPr/>
        </p:nvSpPr>
        <p:spPr bwMode="auto">
          <a:xfrm>
            <a:off x="2696752" y="5214952"/>
            <a:ext cx="5763680" cy="460375"/>
          </a:xfrm>
          <a:prstGeom prst="rect">
            <a:avLst/>
          </a:prstGeom>
          <a:noFill/>
          <a:ln>
            <a:noFill/>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fr-FR" sz="2800" b="1" dirty="0">
                <a:solidFill>
                  <a:schemeClr val="accent1">
                    <a:lumMod val="50000"/>
                  </a:schemeClr>
                </a:solidFill>
                <a:effectLst>
                  <a:outerShdw blurRad="38100" dist="38100" dir="2700000" algn="tl">
                    <a:srgbClr val="000000">
                      <a:alpha val="43137"/>
                    </a:srgbClr>
                  </a:outerShdw>
                </a:effectLst>
                <a:latin typeface="Goudy Old Style" pitchFamily="18" charset="0"/>
                <a:cs typeface="Times New Roman" pitchFamily="18" charset="0"/>
              </a:rPr>
              <a:t>Les différents vitesse de réaction  </a:t>
            </a:r>
          </a:p>
        </p:txBody>
      </p:sp>
      <p:sp>
        <p:nvSpPr>
          <p:cNvPr id="26" name="Espace réservé du contenu 3"/>
          <p:cNvSpPr txBox="1">
            <a:spLocks/>
          </p:cNvSpPr>
          <p:nvPr/>
        </p:nvSpPr>
        <p:spPr bwMode="auto">
          <a:xfrm>
            <a:off x="3131840" y="4365104"/>
            <a:ext cx="5424007" cy="461963"/>
          </a:xfrm>
          <a:prstGeom prst="rect">
            <a:avLst/>
          </a:prstGeom>
          <a:noFill/>
          <a:ln>
            <a:noFill/>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fr-FR" altLang="zh-CN" sz="2800" b="1" dirty="0">
                <a:solidFill>
                  <a:schemeClr val="accent1">
                    <a:lumMod val="50000"/>
                  </a:schemeClr>
                </a:solidFill>
                <a:effectLst>
                  <a:outerShdw blurRad="38100" dist="38100" dir="2700000" algn="tl">
                    <a:srgbClr val="000000">
                      <a:alpha val="43137"/>
                    </a:srgbClr>
                  </a:outerShdw>
                </a:effectLst>
                <a:latin typeface="Goudy Old Style" pitchFamily="18" charset="0"/>
                <a:cs typeface="Times New Roman" pitchFamily="18" charset="0"/>
              </a:rPr>
              <a:t>La vitesse chimie  </a:t>
            </a:r>
          </a:p>
        </p:txBody>
      </p:sp>
    </p:spTree>
    <p:extLst>
      <p:ext uri="{BB962C8B-B14F-4D97-AF65-F5344CB8AC3E}">
        <p14:creationId xmlns:p14="http://schemas.microsoft.com/office/powerpoint/2010/main" val="73483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par>
                                <p:cTn id="8" presetID="35" presetClass="path" presetSubtype="0" accel="50000" decel="50000" fill="hold" nodeType="withEffect">
                                  <p:stCondLst>
                                    <p:cond delay="0"/>
                                  </p:stCondLst>
                                  <p:childTnLst>
                                    <p:animMotion origin="layout" path="M -2.5E-6 4.44444E-6 L -0.59323 0.0037 " pathEditMode="relative" rAng="0" ptsTypes="AA">
                                      <p:cBhvr>
                                        <p:cTn id="9" dur="1000" fill="hold"/>
                                        <p:tgtEl>
                                          <p:spTgt spid="27"/>
                                        </p:tgtEl>
                                        <p:attrNameLst>
                                          <p:attrName>ppt_x</p:attrName>
                                          <p:attrName>ppt_y</p:attrName>
                                        </p:attrNameLst>
                                      </p:cBhvr>
                                      <p:rCtr x="-29700" y="200"/>
                                    </p:animMotion>
                                  </p:childTnLst>
                                </p:cTn>
                              </p:par>
                              <p:par>
                                <p:cTn id="10" presetID="41" presetClass="entr" presetSubtype="0" fill="hold" nodeType="with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anim calcmode="lin" valueType="num">
                                      <p:cBhvr>
                                        <p:cTn id="1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7"/>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1">
                                            <p:txEl>
                                              <p:pRg st="0" end="0"/>
                                            </p:txEl>
                                          </p:spTgt>
                                        </p:tgtEl>
                                        <p:attrNameLst>
                                          <p:attrName>style.visibility</p:attrName>
                                        </p:attrNameLst>
                                      </p:cBhvr>
                                      <p:to>
                                        <p:strVal val="visible"/>
                                      </p:to>
                                    </p:set>
                                    <p:animEffect transition="in" filter="wipe(left)">
                                      <p:cBhvr>
                                        <p:cTn id="33" dur="500"/>
                                        <p:tgtEl>
                                          <p:spTgt spid="21">
                                            <p:txEl>
                                              <p:pRg st="0" end="0"/>
                                            </p:txEl>
                                          </p:spTgt>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500"/>
                                        <p:tgtEl>
                                          <p:spTgt spid="23"/>
                                        </p:tgtEl>
                                      </p:cBhvr>
                                    </p:animEffect>
                                  </p:childTnLst>
                                </p:cTn>
                              </p:par>
                            </p:childTnLst>
                          </p:cTn>
                        </p:par>
                        <p:par>
                          <p:cTn id="49" fill="hold">
                            <p:stCondLst>
                              <p:cond delay="2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par>
                          <p:cTn id="56" fill="hold">
                            <p:stCondLst>
                              <p:cond delay="3000"/>
                            </p:stCondLst>
                            <p:childTnLst>
                              <p:par>
                                <p:cTn id="57" presetID="22" presetClass="entr" presetSubtype="8" fill="hold" grpId="0" nodeType="afterEffect" nodePh="1">
                                  <p:stCondLst>
                                    <p:cond delay="0"/>
                                  </p:stCondLst>
                                  <p:endCondLst>
                                    <p:cond evt="begin" delay="0">
                                      <p:tn val="57"/>
                                    </p:cond>
                                  </p:end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left)">
                                      <p:cBhvr>
                                        <p:cTn id="66" dur="500"/>
                                        <p:tgtEl>
                                          <p:spTgt spid="16"/>
                                        </p:tgtEl>
                                      </p:cBhvr>
                                    </p:animEffect>
                                  </p:childTnLst>
                                </p:cTn>
                              </p:par>
                            </p:childTnLst>
                          </p:cTn>
                        </p:par>
                        <p:par>
                          <p:cTn id="67" fill="hold">
                            <p:stCondLst>
                              <p:cond delay="4000"/>
                            </p:stCondLst>
                            <p:childTnLst>
                              <p:par>
                                <p:cTn id="68" presetID="22" presetClass="entr" presetSubtype="8"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500"/>
                                        <p:tgtEl>
                                          <p:spTgt spid="25"/>
                                        </p:tgtEl>
                                      </p:cBhvr>
                                    </p:animEffect>
                                  </p:childTnLst>
                                </p:cTn>
                              </p:par>
                            </p:childTnLst>
                          </p:cTn>
                        </p:par>
                        <p:par>
                          <p:cTn id="71" fill="hold">
                            <p:stCondLst>
                              <p:cond delay="4500"/>
                            </p:stCondLst>
                            <p:childTnLst>
                              <p:par>
                                <p:cTn id="72" presetID="22" presetClass="entr" presetSubtype="8"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9" grpId="0" animBg="1"/>
      <p:bldP spid="10" grpId="0" animBg="1"/>
      <p:bldP spid="11" grpId="0" animBg="1"/>
      <p:bldP spid="12" grpId="0" animBg="1"/>
      <p:bldP spid="14" grpId="0" animBg="1"/>
      <p:bldP spid="16" grpId="0" animBg="1"/>
      <p:bldP spid="17" grpId="0" animBg="1"/>
      <p:bldP spid="19" grpId="0" animBg="1"/>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38" y="1292518"/>
            <a:ext cx="7000924" cy="646331"/>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On peut illustrer l'influence de la température sur la vitesse de réaction à l'aide de la courbe de distribution de Maxwell-Boltzmann.</a:t>
            </a:r>
          </a:p>
        </p:txBody>
      </p:sp>
      <p:sp>
        <p:nvSpPr>
          <p:cNvPr id="3" name="Rectangle 2"/>
          <p:cNvSpPr/>
          <p:nvPr/>
        </p:nvSpPr>
        <p:spPr>
          <a:xfrm>
            <a:off x="857224" y="2495504"/>
            <a:ext cx="4485875" cy="3416320"/>
          </a:xfrm>
          <a:prstGeom prst="rect">
            <a:avLst/>
          </a:prstGeom>
        </p:spPr>
        <p:txBody>
          <a:bodyPr wrap="square">
            <a:spAutoFit/>
          </a:bodyPr>
          <a:lstStyle/>
          <a:p>
            <a:pPr algn="just"/>
            <a:r>
              <a:rPr lang="fr-FR" dirty="0">
                <a:latin typeface="Times New Roman" panose="02020603050405020304" pitchFamily="18" charset="0"/>
                <a:cs typeface="Times New Roman" panose="02020603050405020304" pitchFamily="18" charset="0"/>
              </a:rPr>
              <a:t>Le graphique ci-dessous représente la distribution de vitesse dans un échantillon de gaz à deux températures différentes. On observe qu'une augmentation de température aplatit la courbe de distribution et la déplace vers la droite. La vitesse moyenne des particules est alors plus grande à des températures plus élevées. Aussi, davantage de particules possèdent une énergie supérieure à l'énergie d'activation lorsque la température est plus élevée. La réaction se déroule alors plus rapidement.</a:t>
            </a:r>
          </a:p>
        </p:txBody>
      </p:sp>
      <p:pic>
        <p:nvPicPr>
          <p:cNvPr id="4" name="Picture 2" descr="c1028i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759" y="2495504"/>
            <a:ext cx="3060510" cy="33260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à coins arrondis 4"/>
          <p:cNvSpPr/>
          <p:nvPr/>
        </p:nvSpPr>
        <p:spPr>
          <a:xfrm>
            <a:off x="2118815" y="189952"/>
            <a:ext cx="3889612" cy="5459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u="sng" dirty="0"/>
              <a:t>Influence de la température</a:t>
            </a:r>
            <a:endParaRPr lang="fr-FR" sz="2000" dirty="0"/>
          </a:p>
        </p:txBody>
      </p:sp>
    </p:spTree>
    <p:extLst>
      <p:ext uri="{BB962C8B-B14F-4D97-AF65-F5344CB8AC3E}">
        <p14:creationId xmlns:p14="http://schemas.microsoft.com/office/powerpoint/2010/main" val="1249732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118815" y="189952"/>
            <a:ext cx="3889612" cy="5459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u="sng" dirty="0"/>
              <a:t>Influence de la température</a:t>
            </a:r>
            <a:endParaRPr lang="fr-FR" sz="2000" dirty="0"/>
          </a:p>
        </p:txBody>
      </p:sp>
      <p:pic>
        <p:nvPicPr>
          <p:cNvPr id="3" name="Image 2"/>
          <p:cNvPicPr>
            <a:picLocks noChangeAspect="1"/>
          </p:cNvPicPr>
          <p:nvPr/>
        </p:nvPicPr>
        <p:blipFill>
          <a:blip r:embed="rId2"/>
          <a:stretch>
            <a:fillRect/>
          </a:stretch>
        </p:blipFill>
        <p:spPr>
          <a:xfrm>
            <a:off x="1157288" y="2014538"/>
            <a:ext cx="7200926" cy="3886200"/>
          </a:xfrm>
          <a:prstGeom prst="rect">
            <a:avLst/>
          </a:prstGeom>
        </p:spPr>
      </p:pic>
      <p:pic>
        <p:nvPicPr>
          <p:cNvPr id="4" name="Image 3"/>
          <p:cNvPicPr>
            <a:picLocks noChangeAspect="1"/>
          </p:cNvPicPr>
          <p:nvPr/>
        </p:nvPicPr>
        <p:blipFill>
          <a:blip r:embed="rId3"/>
          <a:stretch>
            <a:fillRect/>
          </a:stretch>
        </p:blipFill>
        <p:spPr>
          <a:xfrm>
            <a:off x="1714500" y="1057275"/>
            <a:ext cx="1928813" cy="828675"/>
          </a:xfrm>
          <a:prstGeom prst="rect">
            <a:avLst/>
          </a:prstGeom>
        </p:spPr>
      </p:pic>
    </p:spTree>
    <p:extLst>
      <p:ext uri="{BB962C8B-B14F-4D97-AF65-F5344CB8AC3E}">
        <p14:creationId xmlns:p14="http://schemas.microsoft.com/office/powerpoint/2010/main" val="3340662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1043002"/>
            <a:ext cx="8429684" cy="5909310"/>
          </a:xfrm>
          <a:prstGeom prst="rect">
            <a:avLst/>
          </a:prstGeom>
        </p:spPr>
        <p:txBody>
          <a:bodyPr wrap="square">
            <a:spAutoFit/>
          </a:bodyPr>
          <a:lstStyle/>
          <a:p>
            <a:pPr>
              <a:lnSpc>
                <a:spcPct val="150000"/>
              </a:lnSpc>
            </a:pPr>
            <a:br>
              <a:rPr lang="fr-FR" dirty="0"/>
            </a:br>
            <a:r>
              <a:rPr lang="fr-FR" b="1" dirty="0">
                <a:latin typeface="Times New Roman" panose="02020603050405020304" pitchFamily="18" charset="0"/>
                <a:cs typeface="Times New Roman" panose="02020603050405020304" pitchFamily="18" charset="0"/>
              </a:rPr>
              <a:t>L'augmentation de la température permet d'accélérer les réactions chimiques et de réduire leur durée.</a:t>
            </a:r>
            <a:br>
              <a:rPr lang="fr-FR" dirty="0">
                <a:latin typeface="Times New Roman" panose="02020603050405020304" pitchFamily="18" charset="0"/>
                <a:cs typeface="Times New Roman" panose="02020603050405020304" pitchFamily="18" charset="0"/>
              </a:rPr>
            </a:br>
            <a:r>
              <a:rPr lang="fr-FR" altLang="fr-FR" dirty="0">
                <a:latin typeface="Times New Roman" panose="02020603050405020304" pitchFamily="18" charset="0"/>
                <a:cs typeface="Times New Roman" panose="02020603050405020304" pitchFamily="18" charset="0"/>
              </a:rPr>
              <a:t>De nombreuses synthèses industrielles sont très lentes à température ambiante, une température élevée est donc nécessaire pour accélérer la réaction et ainsi répondre aux objectifs de rentabilité imposés par le monde de l’industrie. Les synthèses de l’ammoniac NH</a:t>
            </a:r>
            <a:r>
              <a:rPr lang="fr-FR" altLang="fr-FR" sz="600" dirty="0">
                <a:latin typeface="Times New Roman" panose="02020603050405020304" pitchFamily="18" charset="0"/>
                <a:cs typeface="Times New Roman" panose="02020603050405020304" pitchFamily="18" charset="0"/>
              </a:rPr>
              <a:t>3</a:t>
            </a:r>
            <a:r>
              <a:rPr lang="fr-FR" altLang="fr-FR" sz="1100" dirty="0">
                <a:latin typeface="Times New Roman" panose="02020603050405020304" pitchFamily="18" charset="0"/>
                <a:cs typeface="Times New Roman" panose="02020603050405020304" pitchFamily="18" charset="0"/>
              </a:rPr>
              <a:t>, </a:t>
            </a:r>
            <a:r>
              <a:rPr lang="fr-FR" altLang="fr-FR" dirty="0">
                <a:latin typeface="Times New Roman" panose="02020603050405020304" pitchFamily="18" charset="0"/>
                <a:cs typeface="Times New Roman" panose="02020603050405020304" pitchFamily="18" charset="0"/>
              </a:rPr>
              <a:t>du trioxyde de soufre SO3 et d’un grand nombre de composés organiques sont réalisées à haute température.</a:t>
            </a:r>
          </a:p>
          <a:p>
            <a:pPr>
              <a:lnSpc>
                <a:spcPct val="150000"/>
              </a:lnSpc>
            </a:pPr>
            <a:r>
              <a:rPr lang="fr-FR" dirty="0">
                <a:latin typeface="Times New Roman" panose="02020603050405020304" pitchFamily="18" charset="0"/>
                <a:cs typeface="Times New Roman" panose="02020603050405020304" pitchFamily="18" charset="0"/>
              </a:rPr>
              <a:t>En pratique, l'augmentation de température du milieu réactionnel est souvent réalisée en utilisant un chauffage à reflux: les réactifs sont introduits dans un ballon chauffé et surmonté d'une colonne à reflux parcourue d'un courant d'eau froide qui liquéfie les vapeurs issues du ballon et évite ainsi la perte de réactifs.</a:t>
            </a:r>
          </a:p>
          <a:p>
            <a:pPr>
              <a:lnSpc>
                <a:spcPct val="150000"/>
              </a:lnSpc>
            </a:pPr>
            <a:br>
              <a:rPr lang="fr-FR" dirty="0"/>
            </a:br>
            <a:endParaRPr lang="fr-FR" dirty="0"/>
          </a:p>
        </p:txBody>
      </p:sp>
      <p:sp>
        <p:nvSpPr>
          <p:cNvPr id="3" name="Rectangle à coins arrondis 2"/>
          <p:cNvSpPr/>
          <p:nvPr/>
        </p:nvSpPr>
        <p:spPr>
          <a:xfrm>
            <a:off x="2118815" y="189952"/>
            <a:ext cx="3889612" cy="5459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u="sng" dirty="0"/>
              <a:t>Influence de la température</a:t>
            </a:r>
            <a:endParaRPr lang="fr-FR" sz="2000" dirty="0"/>
          </a:p>
        </p:txBody>
      </p:sp>
    </p:spTree>
    <p:extLst>
      <p:ext uri="{BB962C8B-B14F-4D97-AF65-F5344CB8AC3E}">
        <p14:creationId xmlns:p14="http://schemas.microsoft.com/office/powerpoint/2010/main" val="1522634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57224" y="1291591"/>
            <a:ext cx="7218839"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50000"/>
              </a:lnSpc>
              <a:spcBef>
                <a:spcPct val="0"/>
              </a:spcBef>
              <a:spcAft>
                <a:spcPct val="0"/>
              </a:spcAft>
            </a:pPr>
            <a:br>
              <a:rPr kumimoji="0" lang="fr-FR" altLang="fr-FR" sz="1800" b="0" i="0" u="none" strike="noStrike" cap="none" normalizeH="0" baseline="0" dirty="0">
                <a:ln>
                  <a:noFill/>
                </a:ln>
                <a:solidFill>
                  <a:schemeClr val="tx1"/>
                </a:solidFill>
                <a:effectLst/>
                <a:latin typeface="Arial" panose="020B0604020202020204" pitchFamily="34" charset="0"/>
              </a:rPr>
            </a:br>
            <a:r>
              <a:rPr lang="fr-FR" b="1" dirty="0">
                <a:latin typeface="Times New Roman" panose="02020603050405020304" pitchFamily="18" charset="0"/>
                <a:cs typeface="Times New Roman" panose="02020603050405020304" pitchFamily="18" charset="0"/>
              </a:rPr>
              <a:t>La diminution de la température provoque un ralentissement des réactions chimiques dont la durée est allongée.</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Le refroidissement est mis à profit dans les réfrigérateurs et congélateurs qui non seulement ralentissent ou bloquent l'activité bactérienne mais ralentissent aussi les réactions chimiques de dégradation des produits alimentaires au contact de l'air</a:t>
            </a:r>
            <a:r>
              <a:rPr lang="fr-FR" altLang="fr-FR" dirty="0">
                <a:latin typeface="Times New Roman" panose="02020603050405020304" pitchFamily="18" charset="0"/>
                <a:cs typeface="Times New Roman" panose="02020603050405020304" pitchFamily="18" charset="0"/>
              </a:rPr>
              <a:t>. </a:t>
            </a:r>
          </a:p>
          <a:p>
            <a:pPr eaLnBrk="0" fontAlgn="base" hangingPunct="0">
              <a:lnSpc>
                <a:spcPct val="150000"/>
              </a:lnSpc>
              <a:spcBef>
                <a:spcPct val="0"/>
              </a:spcBef>
              <a:spcAft>
                <a:spcPct val="0"/>
              </a:spcAft>
            </a:pPr>
            <a:r>
              <a:rPr lang="fr-FR" dirty="0">
                <a:latin typeface="Times New Roman" panose="02020603050405020304" pitchFamily="18" charset="0"/>
                <a:cs typeface="Times New Roman" panose="02020603050405020304" pitchFamily="18" charset="0"/>
              </a:rPr>
              <a:t>.</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On peut également recourir à un refroidissement brutal ( appelé trempe ) pour bloquer l'évolution chimique d'un milieu à un stade choisi.</a:t>
            </a:r>
          </a:p>
          <a:p>
            <a:pPr marL="0" marR="0" lvl="0" indent="0" algn="l" defTabSz="914400" rtl="0" eaLnBrk="0" fontAlgn="base" latinLnBrk="0" hangingPunct="0">
              <a:lnSpc>
                <a:spcPct val="100000"/>
              </a:lnSpc>
              <a:spcBef>
                <a:spcPct val="0"/>
              </a:spcBef>
              <a:spcAft>
                <a:spcPct val="0"/>
              </a:spcAft>
              <a:buClrTx/>
              <a:buSzTx/>
              <a:buFontTx/>
              <a:buNone/>
              <a:tabLst/>
            </a:pPr>
            <a:br>
              <a:rPr lang="fr-FR" altLang="fr-FR" dirty="0">
                <a:latin typeface="Arial" panose="020B0604020202020204" pitchFamily="34" charset="0"/>
              </a:rPr>
            </a:b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Rectangle à coins arrondis 2"/>
          <p:cNvSpPr/>
          <p:nvPr/>
        </p:nvSpPr>
        <p:spPr>
          <a:xfrm>
            <a:off x="2118815" y="189952"/>
            <a:ext cx="3889612" cy="5459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u="sng" dirty="0"/>
              <a:t>Influence de la température</a:t>
            </a:r>
            <a:endParaRPr lang="fr-FR" sz="2000" dirty="0"/>
          </a:p>
        </p:txBody>
      </p:sp>
    </p:spTree>
    <p:extLst>
      <p:ext uri="{BB962C8B-B14F-4D97-AF65-F5344CB8AC3E}">
        <p14:creationId xmlns:p14="http://schemas.microsoft.com/office/powerpoint/2010/main" val="1180174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1216717"/>
            <a:ext cx="4409748" cy="4108817"/>
          </a:xfrm>
          <a:prstGeom prst="rect">
            <a:avLst/>
          </a:prstGeom>
        </p:spPr>
        <p:txBody>
          <a:bodyPr wrap="square">
            <a:spAutoFit/>
          </a:bodyPr>
          <a:lstStyle/>
          <a:p>
            <a:r>
              <a:rPr lang="fr-FR" b="1" dirty="0">
                <a:latin typeface="Times New Roman" panose="02020603050405020304" pitchFamily="18" charset="0"/>
                <a:cs typeface="Times New Roman" panose="02020603050405020304" pitchFamily="18" charset="0"/>
              </a:rPr>
              <a:t>Expérience. </a:t>
            </a:r>
          </a:p>
          <a:p>
            <a:pPr algn="just">
              <a:lnSpc>
                <a:spcPct val="150000"/>
              </a:lnSpc>
            </a:pPr>
            <a:r>
              <a:rPr lang="fr-FR" dirty="0">
                <a:latin typeface="Times New Roman" panose="02020603050405020304" pitchFamily="18" charset="0"/>
                <a:cs typeface="Times New Roman" panose="02020603050405020304" pitchFamily="18" charset="0"/>
              </a:rPr>
              <a:t>Dans 3 béchers, de la glace pilée, de l'eau froide du robinet et de l'eau chaude du robinet. Dans chaque bécher disposons un couple de tubes à essai, l'un contenant 10 </a:t>
            </a:r>
            <a:r>
              <a:rPr lang="fr-FR" dirty="0" err="1">
                <a:latin typeface="Times New Roman" panose="02020603050405020304" pitchFamily="18" charset="0"/>
                <a:cs typeface="Times New Roman" panose="02020603050405020304" pitchFamily="18" charset="0"/>
              </a:rPr>
              <a:t>mL</a:t>
            </a:r>
            <a:r>
              <a:rPr lang="fr-FR" dirty="0">
                <a:latin typeface="Times New Roman" panose="02020603050405020304" pitchFamily="18" charset="0"/>
                <a:cs typeface="Times New Roman" panose="02020603050405020304" pitchFamily="18" charset="0"/>
              </a:rPr>
              <a:t> d'eau oxygénée acidifiée de concentration 0,06 mol.L-1 et l'autre 5 </a:t>
            </a:r>
            <a:r>
              <a:rPr lang="fr-FR" dirty="0" err="1">
                <a:latin typeface="Times New Roman" panose="02020603050405020304" pitchFamily="18" charset="0"/>
                <a:cs typeface="Times New Roman" panose="02020603050405020304" pitchFamily="18" charset="0"/>
              </a:rPr>
              <a:t>mL</a:t>
            </a:r>
            <a:r>
              <a:rPr lang="fr-FR" dirty="0">
                <a:latin typeface="Times New Roman" panose="02020603050405020304" pitchFamily="18" charset="0"/>
                <a:cs typeface="Times New Roman" panose="02020603050405020304" pitchFamily="18" charset="0"/>
              </a:rPr>
              <a:t> de solution d'ions iodure I-, de concentration 0,4 mol.L-1. Les réactifs, d'abord séparés, sont mis en température quelques minutes.</a:t>
            </a:r>
          </a:p>
        </p:txBody>
      </p:sp>
      <p:sp>
        <p:nvSpPr>
          <p:cNvPr id="4" name="Rectangle à coins arrondis 3"/>
          <p:cNvSpPr/>
          <p:nvPr/>
        </p:nvSpPr>
        <p:spPr>
          <a:xfrm>
            <a:off x="2118815" y="189952"/>
            <a:ext cx="3889612" cy="5459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u="sng" dirty="0"/>
              <a:t>Influence de la température</a:t>
            </a:r>
            <a:endParaRPr lang="fr-FR" sz="2000" dirty="0"/>
          </a:p>
        </p:txBody>
      </p:sp>
      <p:pic>
        <p:nvPicPr>
          <p:cNvPr id="5" name="Image 4"/>
          <p:cNvPicPr>
            <a:picLocks noChangeAspect="1"/>
          </p:cNvPicPr>
          <p:nvPr/>
        </p:nvPicPr>
        <p:blipFill>
          <a:blip r:embed="rId2"/>
          <a:stretch>
            <a:fillRect/>
          </a:stretch>
        </p:blipFill>
        <p:spPr>
          <a:xfrm>
            <a:off x="4984846" y="1498939"/>
            <a:ext cx="3807725" cy="3591677"/>
          </a:xfrm>
          <a:prstGeom prst="rect">
            <a:avLst/>
          </a:prstGeom>
        </p:spPr>
      </p:pic>
      <p:sp>
        <p:nvSpPr>
          <p:cNvPr id="6" name="Rectangle 5"/>
          <p:cNvSpPr/>
          <p:nvPr/>
        </p:nvSpPr>
        <p:spPr>
          <a:xfrm>
            <a:off x="642910" y="5390891"/>
            <a:ext cx="7719755" cy="646331"/>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A un top convenu, on mélange simultanément chaque couple de tubes à essai de chacun des 3 béchers et on déclenche, en même temps, le chronomètre</a:t>
            </a:r>
          </a:p>
        </p:txBody>
      </p:sp>
    </p:spTree>
    <p:extLst>
      <p:ext uri="{BB962C8B-B14F-4D97-AF65-F5344CB8AC3E}">
        <p14:creationId xmlns:p14="http://schemas.microsoft.com/office/powerpoint/2010/main" val="310628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118815" y="189952"/>
            <a:ext cx="3889612" cy="5459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u="sng" dirty="0"/>
              <a:t>Influence de la température</a:t>
            </a:r>
            <a:endParaRPr lang="fr-FR" sz="2000" dirty="0"/>
          </a:p>
        </p:txBody>
      </p:sp>
      <p:pic>
        <p:nvPicPr>
          <p:cNvPr id="2" name="Image 1"/>
          <p:cNvPicPr>
            <a:picLocks noChangeAspect="1"/>
          </p:cNvPicPr>
          <p:nvPr/>
        </p:nvPicPr>
        <p:blipFill>
          <a:blip r:embed="rId3"/>
          <a:stretch>
            <a:fillRect/>
          </a:stretch>
        </p:blipFill>
        <p:spPr>
          <a:xfrm>
            <a:off x="1136176" y="1146413"/>
            <a:ext cx="7871347" cy="4285396"/>
          </a:xfrm>
          <a:prstGeom prst="rect">
            <a:avLst/>
          </a:prstGeom>
        </p:spPr>
      </p:pic>
    </p:spTree>
    <p:extLst>
      <p:ext uri="{BB962C8B-B14F-4D97-AF65-F5344CB8AC3E}">
        <p14:creationId xmlns:p14="http://schemas.microsoft.com/office/powerpoint/2010/main" val="2687542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2118815" y="189952"/>
            <a:ext cx="3889612" cy="5459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u="sng" dirty="0"/>
              <a:t>Influence de la température</a:t>
            </a:r>
            <a:endParaRPr lang="fr-FR" sz="2000" dirty="0"/>
          </a:p>
        </p:txBody>
      </p:sp>
      <p:sp>
        <p:nvSpPr>
          <p:cNvPr id="4" name="Ellipse 3"/>
          <p:cNvSpPr/>
          <p:nvPr/>
        </p:nvSpPr>
        <p:spPr>
          <a:xfrm>
            <a:off x="1285852" y="1760562"/>
            <a:ext cx="6715172" cy="3097198"/>
          </a:xfrm>
          <a:prstGeom prst="ellipse">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dirty="0">
                <a:solidFill>
                  <a:prstClr val="black"/>
                </a:solidFill>
                <a:latin typeface="Times New Roman" panose="02020603050405020304" pitchFamily="18" charset="0"/>
                <a:cs typeface="Times New Roman" panose="02020603050405020304" pitchFamily="18" charset="0"/>
              </a:rPr>
              <a:t>On peut résumer l'influence de la température de la façon suivante: </a:t>
            </a:r>
            <a:br>
              <a:rPr lang="fr-FR" b="1" dirty="0">
                <a:solidFill>
                  <a:prstClr val="black"/>
                </a:solidFill>
                <a:latin typeface="Times New Roman" panose="02020603050405020304" pitchFamily="18" charset="0"/>
                <a:cs typeface="Times New Roman" panose="02020603050405020304" pitchFamily="18" charset="0"/>
              </a:rPr>
            </a:br>
            <a:br>
              <a:rPr lang="fr-FR" b="1" dirty="0">
                <a:solidFill>
                  <a:prstClr val="black"/>
                </a:solidFill>
                <a:latin typeface="Times New Roman" panose="02020603050405020304" pitchFamily="18" charset="0"/>
                <a:cs typeface="Times New Roman" panose="02020603050405020304" pitchFamily="18" charset="0"/>
              </a:rPr>
            </a:br>
            <a:r>
              <a:rPr lang="fr-FR" b="1" dirty="0">
                <a:solidFill>
                  <a:prstClr val="black"/>
                </a:solidFill>
                <a:latin typeface="Times New Roman" panose="02020603050405020304" pitchFamily="18" charset="0"/>
                <a:cs typeface="Times New Roman" panose="02020603050405020304" pitchFamily="18" charset="0"/>
              </a:rPr>
              <a:t>Plus la température est élevée, plus le nombre de particules ayant l'énergie minimum pour réagir augmente.</a:t>
            </a:r>
            <a:r>
              <a:rPr lang="fr-FR" dirty="0">
                <a:solidFill>
                  <a:prstClr val="black"/>
                </a:solidFill>
                <a:latin typeface="Times New Roman" panose="02020603050405020304" pitchFamily="18" charset="0"/>
                <a:cs typeface="Times New Roman" panose="02020603050405020304" pitchFamily="18" charset="0"/>
              </a:rPr>
              <a:t> Ainsi, la réaction se déroule plus rapidement (la vitesse de réaction est plus grande).</a:t>
            </a:r>
          </a:p>
        </p:txBody>
      </p:sp>
    </p:spTree>
    <p:extLst>
      <p:ext uri="{BB962C8B-B14F-4D97-AF65-F5344CB8AC3E}">
        <p14:creationId xmlns:p14="http://schemas.microsoft.com/office/powerpoint/2010/main" val="3180139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1538" y="1096201"/>
            <a:ext cx="7474465" cy="5355312"/>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Lorsque la concentration des réactifs augmente, en général la vitesse de la réaction augmente. </a:t>
            </a:r>
          </a:p>
          <a:p>
            <a:endParaRPr lang="fr-FR" dirty="0"/>
          </a:p>
          <a:p>
            <a:pPr lvl="0" algn="just"/>
            <a:r>
              <a:rPr lang="fr-FR" dirty="0">
                <a:solidFill>
                  <a:prstClr val="black"/>
                </a:solidFill>
                <a:latin typeface="Times New Roman" panose="02020603050405020304" pitchFamily="18" charset="0"/>
                <a:cs typeface="Times New Roman" panose="02020603050405020304" pitchFamily="18" charset="0"/>
              </a:rPr>
              <a:t>Pour un volume donné, lorsqu'on augmente la concentration des réactifs, le nombre de particules par unité de volume augmente. La probabilité qu'il y ait des collisions entre les particules est donc accrue. Cette augmentation du nombre de collisions a pour conséquence une augmentation de la vitesse de la réaction.</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latin typeface="Times New Roman" panose="02020603050405020304" pitchFamily="18" charset="0"/>
                <a:cs typeface="Times New Roman" panose="02020603050405020304" pitchFamily="18" charset="0"/>
              </a:rPr>
              <a:t>A la fin de la réaction la vitesse devient nulle car le réactif en défaut disparaît. </a:t>
            </a:r>
          </a:p>
        </p:txBody>
      </p:sp>
      <p:pic>
        <p:nvPicPr>
          <p:cNvPr id="6" name="Picture 2" descr="http://www.alloprof.qc.ca/ImagesDesFiches/bv3/c1028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154" y="3471879"/>
            <a:ext cx="5222081" cy="23145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à coins arrondis 6"/>
          <p:cNvSpPr/>
          <p:nvPr/>
        </p:nvSpPr>
        <p:spPr>
          <a:xfrm>
            <a:off x="2118815" y="189952"/>
            <a:ext cx="3889612" cy="5459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a:solidFill>
                  <a:schemeClr val="tx1"/>
                </a:solidFill>
                <a:latin typeface="Times New Roman" panose="02020603050405020304" pitchFamily="18" charset="0"/>
                <a:cs typeface="Times New Roman" panose="02020603050405020304" pitchFamily="18" charset="0"/>
              </a:rPr>
              <a:t>Influence de la concentration des réactifs</a:t>
            </a:r>
          </a:p>
        </p:txBody>
      </p:sp>
    </p:spTree>
    <p:extLst>
      <p:ext uri="{BB962C8B-B14F-4D97-AF65-F5344CB8AC3E}">
        <p14:creationId xmlns:p14="http://schemas.microsoft.com/office/powerpoint/2010/main" val="1606352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1085641"/>
            <a:ext cx="7382399" cy="646331"/>
          </a:xfrm>
          <a:prstGeom prst="rect">
            <a:avLst/>
          </a:prstGeom>
        </p:spPr>
        <p:txBody>
          <a:bodyPr wrap="square">
            <a:spAutoFit/>
          </a:bodyPr>
          <a:lstStyle/>
          <a:p>
            <a:pPr algn="just"/>
            <a:r>
              <a:rPr lang="fr-FR" dirty="0">
                <a:latin typeface="Times New Roman" panose="02020603050405020304" pitchFamily="18" charset="0"/>
                <a:cs typeface="Times New Roman" panose="02020603050405020304" pitchFamily="18" charset="0"/>
              </a:rPr>
              <a:t>On peut illustrer l'influence de la concentration sur la vitesse de réaction à l'aide de la courbe de distribution de Maxwell-Boltzmann.</a:t>
            </a:r>
          </a:p>
        </p:txBody>
      </p:sp>
      <p:sp>
        <p:nvSpPr>
          <p:cNvPr id="3" name="Rectangle 2"/>
          <p:cNvSpPr/>
          <p:nvPr/>
        </p:nvSpPr>
        <p:spPr>
          <a:xfrm>
            <a:off x="642910" y="1913157"/>
            <a:ext cx="7525275" cy="2031325"/>
          </a:xfrm>
          <a:prstGeom prst="rect">
            <a:avLst/>
          </a:prstGeom>
        </p:spPr>
        <p:txBody>
          <a:bodyPr wrap="square">
            <a:spAutoFit/>
          </a:bodyPr>
          <a:lstStyle/>
          <a:p>
            <a:pPr algn="just"/>
            <a:r>
              <a:rPr lang="fr-FR" dirty="0">
                <a:latin typeface="Times New Roman" panose="02020603050405020304" pitchFamily="18" charset="0"/>
                <a:cs typeface="Times New Roman" panose="02020603050405020304" pitchFamily="18" charset="0"/>
              </a:rPr>
              <a:t>Le graphique ci-dessous représente la distribution de vitesse dans des  échantillons à deux concentrations différentes. On observe que l'énergie d'activation et la vitesse moyenne des particules ne sont pas influencés par une modification de concentration. La différence de concentration ne fait que changer la hauteur de la courbe. Ainsi, plus la concentration est élevée et plus de particules possèdent une énergie supérieure à l'énergie d'activation. La réaction se déroule alors plus rapidement. </a:t>
            </a:r>
          </a:p>
        </p:txBody>
      </p:sp>
      <p:pic>
        <p:nvPicPr>
          <p:cNvPr id="2050" name="Picture 2" descr="c1028i13.JPG"/>
          <p:cNvPicPr>
            <a:picLocks noChangeAspect="1" noChangeArrowheads="1"/>
          </p:cNvPicPr>
          <p:nvPr/>
        </p:nvPicPr>
        <p:blipFill rotWithShape="1">
          <a:blip r:embed="rId2">
            <a:extLst>
              <a:ext uri="{28A0092B-C50C-407E-A947-70E740481C1C}">
                <a14:useLocalDpi xmlns:a14="http://schemas.microsoft.com/office/drawing/2010/main" val="0"/>
              </a:ext>
            </a:extLst>
          </a:blip>
          <a:srcRect l="4545" t="7517" r="3788" b="4404"/>
          <a:stretch/>
        </p:blipFill>
        <p:spPr bwMode="auto">
          <a:xfrm>
            <a:off x="2180230" y="3848670"/>
            <a:ext cx="4954138" cy="28660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à coins arrondis 4"/>
          <p:cNvSpPr/>
          <p:nvPr/>
        </p:nvSpPr>
        <p:spPr>
          <a:xfrm>
            <a:off x="2118815" y="189952"/>
            <a:ext cx="3889612" cy="5459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a:solidFill>
                  <a:schemeClr val="tx1"/>
                </a:solidFill>
                <a:latin typeface="Times New Roman" panose="02020603050405020304" pitchFamily="18" charset="0"/>
                <a:cs typeface="Times New Roman" panose="02020603050405020304" pitchFamily="18" charset="0"/>
              </a:rPr>
              <a:t>Influence de la concentration des réactifs</a:t>
            </a:r>
          </a:p>
        </p:txBody>
      </p:sp>
    </p:spTree>
    <p:extLst>
      <p:ext uri="{BB962C8B-B14F-4D97-AF65-F5344CB8AC3E}">
        <p14:creationId xmlns:p14="http://schemas.microsoft.com/office/powerpoint/2010/main" val="134569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2118815" y="189952"/>
            <a:ext cx="3889612" cy="5459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a:solidFill>
                  <a:schemeClr val="tx1"/>
                </a:solidFill>
                <a:latin typeface="Times New Roman" panose="02020603050405020304" pitchFamily="18" charset="0"/>
                <a:cs typeface="Times New Roman" panose="02020603050405020304" pitchFamily="18" charset="0"/>
              </a:rPr>
              <a:t>Influence de la concentration des réactifs</a:t>
            </a:r>
          </a:p>
        </p:txBody>
      </p:sp>
      <p:sp>
        <p:nvSpPr>
          <p:cNvPr id="4" name="Rectangle 3"/>
          <p:cNvSpPr/>
          <p:nvPr/>
        </p:nvSpPr>
        <p:spPr>
          <a:xfrm>
            <a:off x="1412882" y="827422"/>
            <a:ext cx="1409360" cy="400110"/>
          </a:xfrm>
          <a:prstGeom prst="rect">
            <a:avLst/>
          </a:prstGeom>
        </p:spPr>
        <p:txBody>
          <a:bodyPr wrap="none">
            <a:spAutoFit/>
          </a:bodyPr>
          <a:lstStyle/>
          <a:p>
            <a:r>
              <a:rPr lang="fr-FR" sz="2000" b="1" dirty="0">
                <a:latin typeface="Times New Roman" panose="02020603050405020304" pitchFamily="18" charset="0"/>
                <a:cs typeface="Times New Roman" panose="02020603050405020304" pitchFamily="18" charset="0"/>
              </a:rPr>
              <a:t>Expérience</a:t>
            </a:r>
          </a:p>
        </p:txBody>
      </p:sp>
      <p:pic>
        <p:nvPicPr>
          <p:cNvPr id="6" name="Image 5"/>
          <p:cNvPicPr>
            <a:picLocks noChangeAspect="1"/>
          </p:cNvPicPr>
          <p:nvPr/>
        </p:nvPicPr>
        <p:blipFill>
          <a:blip r:embed="rId2"/>
          <a:stretch>
            <a:fillRect/>
          </a:stretch>
        </p:blipFill>
        <p:spPr>
          <a:xfrm>
            <a:off x="1166883" y="1227532"/>
            <a:ext cx="7052481" cy="3612748"/>
          </a:xfrm>
          <a:prstGeom prst="rect">
            <a:avLst/>
          </a:prstGeom>
        </p:spPr>
      </p:pic>
      <p:sp>
        <p:nvSpPr>
          <p:cNvPr id="2" name="Rectangle 1"/>
          <p:cNvSpPr/>
          <p:nvPr/>
        </p:nvSpPr>
        <p:spPr>
          <a:xfrm>
            <a:off x="1142977" y="5037752"/>
            <a:ext cx="7076388" cy="1200329"/>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A un instant choisi comme t = 0, on mélange les béchers correspondant, en haut en bas. On obtient trois béchers, contenant 50 </a:t>
            </a:r>
            <a:r>
              <a:rPr lang="fr-FR" dirty="0" err="1">
                <a:latin typeface="Times New Roman" panose="02020603050405020304" pitchFamily="18" charset="0"/>
                <a:cs typeface="Times New Roman" panose="02020603050405020304" pitchFamily="18" charset="0"/>
              </a:rPr>
              <a:t>mL</a:t>
            </a:r>
            <a:r>
              <a:rPr lang="fr-FR" dirty="0">
                <a:latin typeface="Times New Roman" panose="02020603050405020304" pitchFamily="18" charset="0"/>
                <a:cs typeface="Times New Roman" panose="02020603050405020304" pitchFamily="18" charset="0"/>
              </a:rPr>
              <a:t> de mélange réactionnel, dont on suit l’évolution de la coloration (due à la formation de diode) au cours du temps</a:t>
            </a:r>
          </a:p>
        </p:txBody>
      </p:sp>
    </p:spTree>
    <p:extLst>
      <p:ext uri="{BB962C8B-B14F-4D97-AF65-F5344CB8AC3E}">
        <p14:creationId xmlns:p14="http://schemas.microsoft.com/office/powerpoint/2010/main" val="4248532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Introduction</a:t>
            </a:r>
            <a:r>
              <a:rPr lang="fr-FR" dirty="0"/>
              <a:t> </a:t>
            </a:r>
          </a:p>
        </p:txBody>
      </p:sp>
      <p:sp>
        <p:nvSpPr>
          <p:cNvPr id="3" name="Espace réservé du contenu 2"/>
          <p:cNvSpPr>
            <a:spLocks noGrp="1"/>
          </p:cNvSpPr>
          <p:nvPr>
            <p:ph sz="quarter" idx="1"/>
          </p:nvPr>
        </p:nvSpPr>
        <p:spPr>
          <a:xfrm>
            <a:off x="0" y="1600200"/>
            <a:ext cx="9144000" cy="5257800"/>
          </a:xfrm>
        </p:spPr>
        <p:txBody>
          <a:bodyPr>
            <a:normAutofit/>
          </a:bodyPr>
          <a:lstStyle/>
          <a:p>
            <a:pPr algn="just"/>
            <a:r>
              <a:rPr lang="fr-FR" dirty="0">
                <a:solidFill>
                  <a:schemeClr val="accent3">
                    <a:lumMod val="50000"/>
                  </a:schemeClr>
                </a:solidFill>
                <a:latin typeface="Aparajita" pitchFamily="34" charset="0"/>
                <a:cs typeface="Aparajita" pitchFamily="34" charset="0"/>
              </a:rPr>
              <a:t>Une réaction </a:t>
            </a:r>
            <a:r>
              <a:rPr lang="fr-FR" dirty="0">
                <a:latin typeface="Aparajita" pitchFamily="34" charset="0"/>
                <a:cs typeface="Aparajita" pitchFamily="34" charset="0"/>
              </a:rPr>
              <a:t>: c’est un processus qui se déroule dans </a:t>
            </a:r>
            <a:r>
              <a:rPr lang="fr-FR" u="sng" dirty="0">
                <a:solidFill>
                  <a:srgbClr val="FF0000"/>
                </a:solidFill>
                <a:latin typeface="Aparajita" pitchFamily="34" charset="0"/>
                <a:cs typeface="Aparajita" pitchFamily="34" charset="0"/>
              </a:rPr>
              <a:t>le temps </a:t>
            </a:r>
            <a:r>
              <a:rPr lang="fr-FR" dirty="0">
                <a:latin typeface="Aparajita" pitchFamily="34" charset="0"/>
                <a:cs typeface="Aparajita" pitchFamily="34" charset="0"/>
              </a:rPr>
              <a:t>et qui a une durée. A tout moment de son déroulement, des molécules de réactifs disparaissent (totalement ou partiellement ) et des molécules de produits se forment. </a:t>
            </a:r>
          </a:p>
          <a:p>
            <a:pPr algn="just">
              <a:buNone/>
            </a:pPr>
            <a:r>
              <a:rPr lang="fr-FR" dirty="0">
                <a:latin typeface="Aparajita" pitchFamily="34" charset="0"/>
                <a:cs typeface="Aparajita" pitchFamily="34" charset="0"/>
              </a:rPr>
              <a:t>    La thermodynamique donne des informations sur le </a:t>
            </a:r>
            <a:r>
              <a:rPr lang="fr-FR" u="sng" dirty="0">
                <a:solidFill>
                  <a:srgbClr val="FF0000"/>
                </a:solidFill>
                <a:latin typeface="Aparajita" pitchFamily="34" charset="0"/>
                <a:cs typeface="Aparajita" pitchFamily="34" charset="0"/>
              </a:rPr>
              <a:t>sens</a:t>
            </a:r>
            <a:r>
              <a:rPr lang="fr-FR" dirty="0">
                <a:latin typeface="Aparajita" pitchFamily="34" charset="0"/>
                <a:cs typeface="Aparajita" pitchFamily="34" charset="0"/>
              </a:rPr>
              <a:t> d'évolution d'une réaction , sur la </a:t>
            </a:r>
            <a:r>
              <a:rPr lang="fr-FR" u="sng" dirty="0">
                <a:solidFill>
                  <a:srgbClr val="FF0000"/>
                </a:solidFill>
                <a:latin typeface="Aparajita" pitchFamily="34" charset="0"/>
                <a:cs typeface="Aparajita" pitchFamily="34" charset="0"/>
              </a:rPr>
              <a:t>quantité d'énergie échangée </a:t>
            </a:r>
            <a:r>
              <a:rPr lang="fr-FR" dirty="0">
                <a:latin typeface="Aparajita" pitchFamily="34" charset="0"/>
                <a:cs typeface="Aparajita" pitchFamily="34" charset="0"/>
              </a:rPr>
              <a:t>au cours d'une transformation (chaleur, travail...) et permet de prévoir si une réaction chimique est</a:t>
            </a:r>
            <a:r>
              <a:rPr lang="fr-FR" u="sng" dirty="0">
                <a:solidFill>
                  <a:srgbClr val="FF0000"/>
                </a:solidFill>
                <a:latin typeface="Aparajita" pitchFamily="34" charset="0"/>
                <a:cs typeface="Aparajita" pitchFamily="34" charset="0"/>
              </a:rPr>
              <a:t> possible </a:t>
            </a:r>
            <a:r>
              <a:rPr lang="fr-FR" dirty="0">
                <a:latin typeface="Aparajita" pitchFamily="34" charset="0"/>
                <a:cs typeface="Aparajita" pitchFamily="34" charset="0"/>
              </a:rPr>
              <a:t>ou </a:t>
            </a:r>
            <a:r>
              <a:rPr lang="fr-FR" u="sng" dirty="0">
                <a:solidFill>
                  <a:srgbClr val="FF0000"/>
                </a:solidFill>
                <a:latin typeface="Aparajita" pitchFamily="34" charset="0"/>
                <a:cs typeface="Aparajita" pitchFamily="34" charset="0"/>
              </a:rPr>
              <a:t>non</a:t>
            </a:r>
            <a:r>
              <a:rPr lang="fr-FR" dirty="0">
                <a:latin typeface="Aparajita" pitchFamily="34" charset="0"/>
                <a:cs typeface="Aparajita" pitchFamily="34" charset="0"/>
              </a:rPr>
              <a:t> . La cinétique chimique s’intéresse  à </a:t>
            </a:r>
            <a:r>
              <a:rPr lang="fr-FR" dirty="0">
                <a:solidFill>
                  <a:srgbClr val="FF0000"/>
                </a:solidFill>
                <a:latin typeface="Aparajita" pitchFamily="34" charset="0"/>
                <a:cs typeface="Aparajita" pitchFamily="34" charset="0"/>
              </a:rPr>
              <a:t>l’évolution au cours du temps </a:t>
            </a:r>
            <a:r>
              <a:rPr lang="fr-FR" dirty="0">
                <a:latin typeface="Aparajita" pitchFamily="34" charset="0"/>
                <a:cs typeface="Aparajita" pitchFamily="34" charset="0"/>
              </a:rPr>
              <a:t>d’une réaction. </a:t>
            </a:r>
            <a:endParaRPr lang="fr-FR" dirty="0"/>
          </a:p>
          <a:p>
            <a:pPr>
              <a:buNone/>
            </a:pPr>
            <a:endParaRPr lang="fr-FR" dirty="0"/>
          </a:p>
          <a:p>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2118815" y="189952"/>
            <a:ext cx="3889612" cy="5459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a:solidFill>
                  <a:schemeClr val="tx1"/>
                </a:solidFill>
                <a:latin typeface="Times New Roman" panose="02020603050405020304" pitchFamily="18" charset="0"/>
                <a:cs typeface="Times New Roman" panose="02020603050405020304" pitchFamily="18" charset="0"/>
              </a:rPr>
              <a:t>Influence de la concentration des réactifs</a:t>
            </a:r>
          </a:p>
        </p:txBody>
      </p:sp>
      <p:pic>
        <p:nvPicPr>
          <p:cNvPr id="3" name="Image 2"/>
          <p:cNvPicPr>
            <a:picLocks noChangeAspect="1"/>
          </p:cNvPicPr>
          <p:nvPr/>
        </p:nvPicPr>
        <p:blipFill>
          <a:blip r:embed="rId3"/>
          <a:stretch>
            <a:fillRect/>
          </a:stretch>
        </p:blipFill>
        <p:spPr>
          <a:xfrm>
            <a:off x="1259007" y="2088108"/>
            <a:ext cx="7635921" cy="3057098"/>
          </a:xfrm>
          <a:prstGeom prst="rect">
            <a:avLst/>
          </a:prstGeom>
        </p:spPr>
      </p:pic>
    </p:spTree>
    <p:extLst>
      <p:ext uri="{BB962C8B-B14F-4D97-AF65-F5344CB8AC3E}">
        <p14:creationId xmlns:p14="http://schemas.microsoft.com/office/powerpoint/2010/main" val="2611402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9146" y="1945271"/>
            <a:ext cx="6016125" cy="2585323"/>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On peut résumer l'influence de la concentration sur les vitesses de réaction de la manière suivante: </a:t>
            </a:r>
            <a:br>
              <a:rPr lang="fr-FR" dirty="0">
                <a:latin typeface="Times New Roman" panose="02020603050405020304" pitchFamily="18" charset="0"/>
                <a:cs typeface="Times New Roman" panose="02020603050405020304" pitchFamily="18" charset="0"/>
              </a:rPr>
            </a:br>
            <a:br>
              <a:rPr lang="fr-FR" b="1" dirty="0">
                <a:latin typeface="Times New Roman" panose="02020603050405020304" pitchFamily="18" charset="0"/>
                <a:cs typeface="Times New Roman" panose="02020603050405020304" pitchFamily="18" charset="0"/>
              </a:rPr>
            </a:br>
            <a:r>
              <a:rPr lang="fr-FR" b="1" dirty="0">
                <a:latin typeface="Times New Roman" panose="02020603050405020304" pitchFamily="18" charset="0"/>
                <a:cs typeface="Times New Roman" panose="02020603050405020304" pitchFamily="18" charset="0"/>
              </a:rPr>
              <a:t>Plus la concentration des réactifs est élevée, plus le nombre de collisions efficaces sera élevée pour une même période de temps causant une vitesse de réaction plus rapide.</a:t>
            </a:r>
            <a:br>
              <a:rPr lang="fr-FR" dirty="0">
                <a:latin typeface="Times New Roman" panose="02020603050405020304" pitchFamily="18" charset="0"/>
                <a:cs typeface="Times New Roman" panose="02020603050405020304" pitchFamily="18" charset="0"/>
              </a:rPr>
            </a:b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Dans le cas des gaz, plus la pression partielle de ces gaz réagissant est élevée, plus la réaction sera rapide</a:t>
            </a:r>
          </a:p>
        </p:txBody>
      </p:sp>
      <p:sp>
        <p:nvSpPr>
          <p:cNvPr id="3" name="Rectangle à coins arrondis 2"/>
          <p:cNvSpPr/>
          <p:nvPr/>
        </p:nvSpPr>
        <p:spPr>
          <a:xfrm>
            <a:off x="2118814" y="189952"/>
            <a:ext cx="4453449" cy="6672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a:solidFill>
                  <a:schemeClr val="tx1"/>
                </a:solidFill>
                <a:latin typeface="Times New Roman" panose="02020603050405020304" pitchFamily="18" charset="0"/>
                <a:cs typeface="Times New Roman" panose="02020603050405020304" pitchFamily="18" charset="0"/>
              </a:rPr>
              <a:t>Influence de la concentration des réactifs</a:t>
            </a:r>
          </a:p>
        </p:txBody>
      </p:sp>
    </p:spTree>
    <p:extLst>
      <p:ext uri="{BB962C8B-B14F-4D97-AF65-F5344CB8AC3E}">
        <p14:creationId xmlns:p14="http://schemas.microsoft.com/office/powerpoint/2010/main" val="3042216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57290" y="1855041"/>
            <a:ext cx="6628361" cy="923330"/>
          </a:xfrm>
          <a:prstGeom prst="rect">
            <a:avLst/>
          </a:prstGeom>
        </p:spPr>
        <p:txBody>
          <a:bodyPr wrap="square">
            <a:spAutoFit/>
          </a:bodyPr>
          <a:lstStyle/>
          <a:p>
            <a:pPr algn="just"/>
            <a:r>
              <a:rPr lang="fr-FR" dirty="0">
                <a:latin typeface="Times New Roman" panose="02020603050405020304" pitchFamily="18" charset="0"/>
                <a:cs typeface="Times New Roman" panose="02020603050405020304" pitchFamily="18" charset="0"/>
              </a:rPr>
              <a:t>Un </a:t>
            </a:r>
            <a:r>
              <a:rPr lang="fr-FR" b="1" dirty="0">
                <a:latin typeface="Times New Roman" panose="02020603050405020304" pitchFamily="18" charset="0"/>
                <a:cs typeface="Times New Roman" panose="02020603050405020304" pitchFamily="18" charset="0"/>
              </a:rPr>
              <a:t>catalyseur </a:t>
            </a:r>
            <a:r>
              <a:rPr lang="fr-FR" dirty="0">
                <a:latin typeface="Times New Roman" panose="02020603050405020304" pitchFamily="18" charset="0"/>
                <a:cs typeface="Times New Roman" panose="02020603050405020304" pitchFamily="18" charset="0"/>
              </a:rPr>
              <a:t>est une substance qui augmente la vitesse d'une réaction sans y prendre part directement. Il abaisse la quantité d'énergie nécessaire pour amorcer la réaction.</a:t>
            </a:r>
          </a:p>
        </p:txBody>
      </p:sp>
      <p:sp>
        <p:nvSpPr>
          <p:cNvPr id="4" name="Rectangle 3"/>
          <p:cNvSpPr/>
          <p:nvPr/>
        </p:nvSpPr>
        <p:spPr>
          <a:xfrm>
            <a:off x="1357290" y="3253936"/>
            <a:ext cx="6628361" cy="2031325"/>
          </a:xfrm>
          <a:prstGeom prst="rect">
            <a:avLst/>
          </a:prstGeom>
        </p:spPr>
        <p:txBody>
          <a:bodyPr wrap="square">
            <a:spAutoFit/>
          </a:bodyPr>
          <a:lstStyle/>
          <a:p>
            <a:pPr algn="just"/>
            <a:r>
              <a:rPr lang="fr-FR" dirty="0">
                <a:latin typeface="Times New Roman" panose="02020603050405020304" pitchFamily="18" charset="0"/>
                <a:cs typeface="Times New Roman" panose="02020603050405020304" pitchFamily="18" charset="0"/>
              </a:rPr>
              <a:t>Certaines substances permettent de modifier la vitesse de réaction sans toutefois faire partie des réactifs ou des produits: on les nomme catalyseurs. Il ne participe donc pas à la réaction; on le retrouve intact à la fin de celle-ci. Son rôle est plutôt d'abaisser l'énergie d'activation nécessaire à la réaction, ce qui permet à davantage de particules d'entrer en collision efficace et ainsi de pouvoir réagir. La vitesse de la réaction augmente.</a:t>
            </a:r>
          </a:p>
        </p:txBody>
      </p:sp>
      <p:sp>
        <p:nvSpPr>
          <p:cNvPr id="8" name="Rectangle à coins arrondis 7"/>
          <p:cNvSpPr/>
          <p:nvPr/>
        </p:nvSpPr>
        <p:spPr>
          <a:xfrm>
            <a:off x="2118815" y="189952"/>
            <a:ext cx="3889612" cy="5459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a:t>L'effet d'un catalyseur</a:t>
            </a:r>
          </a:p>
        </p:txBody>
      </p:sp>
    </p:spTree>
    <p:extLst>
      <p:ext uri="{BB962C8B-B14F-4D97-AF65-F5344CB8AC3E}">
        <p14:creationId xmlns:p14="http://schemas.microsoft.com/office/powerpoint/2010/main" val="3189877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6663" y="1211782"/>
            <a:ext cx="6911551" cy="646331"/>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On peut illustrer l'influence d'un catalyseur sur la vitesse de réaction à l'aide de la courbe de distribution de Maxwell-Boltzmann</a:t>
            </a:r>
          </a:p>
        </p:txBody>
      </p:sp>
      <p:sp>
        <p:nvSpPr>
          <p:cNvPr id="3" name="Rectangle 2"/>
          <p:cNvSpPr/>
          <p:nvPr/>
        </p:nvSpPr>
        <p:spPr>
          <a:xfrm>
            <a:off x="1125940" y="2481577"/>
            <a:ext cx="3214049" cy="3970318"/>
          </a:xfrm>
          <a:prstGeom prst="rect">
            <a:avLst/>
          </a:prstGeom>
        </p:spPr>
        <p:txBody>
          <a:bodyPr wrap="square">
            <a:spAutoFit/>
          </a:bodyPr>
          <a:lstStyle/>
          <a:p>
            <a:pPr algn="just"/>
            <a:r>
              <a:rPr lang="fr-FR" dirty="0">
                <a:latin typeface="Times New Roman" panose="02020603050405020304" pitchFamily="18" charset="0"/>
                <a:cs typeface="Times New Roman" panose="02020603050405020304" pitchFamily="18" charset="0"/>
              </a:rPr>
              <a:t>Le graphique ci-dessous représente la distribution de vitesse dans un échantillon de gaz en présence ou en l'absence d'un catalyseur. On peut constater que l'énergie d'activation nécessaire à la réaction est diminuée en présence d'un catalyseur. Ainsi, davantage de particules possèdent une énergie supérieure à l'énergie d'activation. La réaction se déroule alors plus rapidement.</a:t>
            </a:r>
          </a:p>
        </p:txBody>
      </p:sp>
      <p:pic>
        <p:nvPicPr>
          <p:cNvPr id="4" name="Picture 2" descr="c1028i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7118" y="2481578"/>
            <a:ext cx="3570596" cy="28623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à coins arrondis 4"/>
          <p:cNvSpPr/>
          <p:nvPr/>
        </p:nvSpPr>
        <p:spPr>
          <a:xfrm>
            <a:off x="2118815" y="189952"/>
            <a:ext cx="3889612" cy="5459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a:t>L'effet d'un catalyseur</a:t>
            </a:r>
          </a:p>
        </p:txBody>
      </p:sp>
    </p:spTree>
    <p:extLst>
      <p:ext uri="{BB962C8B-B14F-4D97-AF65-F5344CB8AC3E}">
        <p14:creationId xmlns:p14="http://schemas.microsoft.com/office/powerpoint/2010/main" val="2744418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167" y="1864396"/>
            <a:ext cx="6286544" cy="2862322"/>
          </a:xfrm>
          <a:prstGeom prst="rect">
            <a:avLst/>
          </a:prstGeom>
        </p:spPr>
        <p:txBody>
          <a:bodyPr wrap="square">
            <a:spAutoFit/>
          </a:bodyPr>
          <a:lstStyle/>
          <a:p>
            <a:pPr algn="just">
              <a:lnSpc>
                <a:spcPct val="150000"/>
              </a:lnSpc>
            </a:pPr>
            <a:r>
              <a:rPr lang="fr-FR" dirty="0">
                <a:latin typeface="Times New Roman" panose="02020603050405020304" pitchFamily="18" charset="0"/>
                <a:cs typeface="Times New Roman" panose="02020603050405020304" pitchFamily="18" charset="0"/>
              </a:rPr>
              <a:t>Il existe des substances qui ont un effet contraire à celui des catalyseurs: plutôt que d'augmenter la vitesse d'une réaction, ils l'a diminuent. Ces substances agissent en augmentant l'énergie d'activation de la réaction. On peut ainsi ralentir certains processus. Ces substances, parfois nommées catalyseurs négatifs, sont des </a:t>
            </a:r>
            <a:r>
              <a:rPr lang="fr-FR" b="1" dirty="0">
                <a:latin typeface="Times New Roman" panose="02020603050405020304" pitchFamily="18" charset="0"/>
                <a:cs typeface="Times New Roman" panose="02020603050405020304" pitchFamily="18" charset="0"/>
              </a:rPr>
              <a:t>inhibiteurs</a:t>
            </a:r>
            <a:r>
              <a:rPr lang="fr-FR" dirty="0">
                <a:latin typeface="Times New Roman" panose="02020603050405020304" pitchFamily="18" charset="0"/>
                <a:cs typeface="Times New Roman" panose="02020603050405020304" pitchFamily="18" charset="0"/>
              </a:rPr>
              <a:t>.</a:t>
            </a:r>
          </a:p>
          <a:p>
            <a:endParaRPr lang="fr-FR" dirty="0"/>
          </a:p>
        </p:txBody>
      </p:sp>
      <p:sp>
        <p:nvSpPr>
          <p:cNvPr id="3" name="Rectangle à coins arrondis 2"/>
          <p:cNvSpPr/>
          <p:nvPr/>
        </p:nvSpPr>
        <p:spPr>
          <a:xfrm>
            <a:off x="2118815" y="189952"/>
            <a:ext cx="3889612" cy="5459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a:t>L'effet d'un catalyseur</a:t>
            </a:r>
          </a:p>
        </p:txBody>
      </p:sp>
    </p:spTree>
    <p:extLst>
      <p:ext uri="{BB962C8B-B14F-4D97-AF65-F5344CB8AC3E}">
        <p14:creationId xmlns:p14="http://schemas.microsoft.com/office/powerpoint/2010/main" val="3856645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7224" y="2143116"/>
            <a:ext cx="7929618" cy="2862322"/>
          </a:xfrm>
          <a:prstGeom prst="rect">
            <a:avLst/>
          </a:prstGeom>
        </p:spPr>
        <p:txBody>
          <a:bodyPr wrap="square">
            <a:spAutoFit/>
          </a:bodyPr>
          <a:lstStyle/>
          <a:p>
            <a:pPr algn="just"/>
            <a:r>
              <a:rPr lang="fr-FR" b="1" dirty="0">
                <a:latin typeface="Times New Roman" panose="02020603050405020304" pitchFamily="18" charset="0"/>
                <a:cs typeface="Times New Roman" panose="02020603050405020304" pitchFamily="18" charset="0"/>
              </a:rPr>
              <a:t>On distingue souvent deux types de catalyseurs:</a:t>
            </a:r>
          </a:p>
          <a:p>
            <a:pPr algn="just"/>
            <a:endParaRPr lang="fr-FR" b="1"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fr-FR" b="1" dirty="0">
                <a:latin typeface="Times New Roman" panose="02020603050405020304" pitchFamily="18" charset="0"/>
                <a:cs typeface="Times New Roman" panose="02020603050405020304" pitchFamily="18" charset="0"/>
              </a:rPr>
              <a:t>Un catalyseur homogène </a:t>
            </a:r>
            <a:r>
              <a:rPr lang="fr-FR" dirty="0">
                <a:latin typeface="Times New Roman" panose="02020603050405020304" pitchFamily="18" charset="0"/>
                <a:cs typeface="Times New Roman" panose="02020603050405020304" pitchFamily="18" charset="0"/>
              </a:rPr>
              <a:t>est une substance qui se trouve dans la même phase que les réactifs.</a:t>
            </a:r>
          </a:p>
          <a:p>
            <a:pPr algn="just"/>
            <a:r>
              <a:rPr lang="fr-FR" dirty="0">
                <a:latin typeface="Times New Roman" panose="02020603050405020304" pitchFamily="18" charset="0"/>
                <a:cs typeface="Times New Roman" panose="02020603050405020304" pitchFamily="18" charset="0"/>
              </a:rPr>
              <a:t>Exemple : catalyse de la décomposition de l'eau oxygénée par des ions Fe3+ en solution. (tous les réactifs sont dissous dans la phase aqueuse). </a:t>
            </a:r>
          </a:p>
          <a:p>
            <a:pPr algn="just"/>
            <a:endParaRPr lang="fr-FR"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fr-FR" b="1" dirty="0">
                <a:latin typeface="Times New Roman" panose="02020603050405020304" pitchFamily="18" charset="0"/>
                <a:cs typeface="Times New Roman" panose="02020603050405020304" pitchFamily="18" charset="0"/>
              </a:rPr>
              <a:t>Un catalyseur hétérogène </a:t>
            </a:r>
            <a:r>
              <a:rPr lang="fr-FR" dirty="0">
                <a:latin typeface="Times New Roman" panose="02020603050405020304" pitchFamily="18" charset="0"/>
                <a:cs typeface="Times New Roman" panose="02020603050405020304" pitchFamily="18" charset="0"/>
              </a:rPr>
              <a:t>est une substance qui se trouve dans une phase différente de celle des réactifs de la réaction qu'il catalyse.</a:t>
            </a:r>
          </a:p>
          <a:p>
            <a:pPr algn="just">
              <a:buFont typeface="Arial" panose="020B0604020202020204" pitchFamily="34" charset="0"/>
              <a:buChar char="•"/>
            </a:pPr>
            <a:endParaRPr lang="fr-FR" dirty="0">
              <a:latin typeface="Times New Roman" panose="02020603050405020304" pitchFamily="18" charset="0"/>
              <a:cs typeface="Times New Roman" panose="02020603050405020304" pitchFamily="18" charset="0"/>
            </a:endParaRPr>
          </a:p>
        </p:txBody>
      </p:sp>
      <p:sp>
        <p:nvSpPr>
          <p:cNvPr id="4" name="Rectangle à coins arrondis 3"/>
          <p:cNvSpPr/>
          <p:nvPr/>
        </p:nvSpPr>
        <p:spPr>
          <a:xfrm>
            <a:off x="2118815" y="189952"/>
            <a:ext cx="3889612" cy="5459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a:t>L'effet d'un catalyseur</a:t>
            </a:r>
          </a:p>
        </p:txBody>
      </p:sp>
    </p:spTree>
    <p:extLst>
      <p:ext uri="{BB962C8B-B14F-4D97-AF65-F5344CB8AC3E}">
        <p14:creationId xmlns:p14="http://schemas.microsoft.com/office/powerpoint/2010/main" val="1730737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5720" y="857232"/>
            <a:ext cx="8643998" cy="3277820"/>
          </a:xfrm>
          <a:prstGeom prst="rect">
            <a:avLst/>
          </a:prstGeom>
          <a:noFill/>
        </p:spPr>
        <p:txBody>
          <a:bodyPr wrap="square" rtlCol="0">
            <a:spAutoFit/>
          </a:bodyPr>
          <a:lstStyle/>
          <a:p>
            <a:r>
              <a:rPr lang="fr-FR" b="1" dirty="0"/>
              <a:t>Définition</a:t>
            </a:r>
          </a:p>
          <a:p>
            <a:pPr>
              <a:lnSpc>
                <a:spcPct val="150000"/>
              </a:lnSpc>
            </a:pPr>
            <a:r>
              <a:rPr lang="fr-FR" dirty="0"/>
              <a:t>La réaction admet un ordre si la vitesse  se met sous la forme:</a:t>
            </a:r>
          </a:p>
          <a:p>
            <a:pPr>
              <a:lnSpc>
                <a:spcPct val="150000"/>
              </a:lnSpc>
            </a:pPr>
            <a:r>
              <a:rPr lang="fr-FR" dirty="0"/>
              <a:t>Avec: </a:t>
            </a:r>
          </a:p>
          <a:p>
            <a:pPr>
              <a:lnSpc>
                <a:spcPct val="150000"/>
              </a:lnSpc>
              <a:buFont typeface="Wingdings" pitchFamily="2" charset="2"/>
              <a:buChar char="ü"/>
            </a:pPr>
            <a:r>
              <a:rPr lang="fr-FR" dirty="0"/>
              <a:t>     pi ordre partiel par rapport au réactif Ri                         ordre global </a:t>
            </a:r>
          </a:p>
          <a:p>
            <a:pPr>
              <a:lnSpc>
                <a:spcPct val="150000"/>
              </a:lnSpc>
              <a:buFont typeface="Wingdings" pitchFamily="2" charset="2"/>
              <a:buChar char="ü"/>
            </a:pPr>
            <a:r>
              <a:rPr lang="fr-FR" dirty="0"/>
              <a:t>     K(T) constante de réaction qui ne dépend que de la température, Son unité dépend de l’ordre global de la réaction et peut être obtenue par analyse dimensionnelle. </a:t>
            </a:r>
          </a:p>
          <a:p>
            <a:pPr>
              <a:lnSpc>
                <a:spcPct val="150000"/>
              </a:lnSpc>
            </a:pPr>
            <a:r>
              <a:rPr lang="fr-FR" dirty="0"/>
              <a:t>L’ordre d’une réaction c’est une grandeur expérimentale qui n’a rien avoir avec les coefficients  stœchiométrique  des réactifs ou des produits. </a:t>
            </a:r>
          </a:p>
        </p:txBody>
      </p:sp>
      <p:sp>
        <p:nvSpPr>
          <p:cNvPr id="102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0243" name="Rectangle 3"/>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02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0246" name="Rectangle 6"/>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grpSp>
        <p:nvGrpSpPr>
          <p:cNvPr id="2" name="Group 22"/>
          <p:cNvGrpSpPr>
            <a:grpSpLocks/>
          </p:cNvGrpSpPr>
          <p:nvPr/>
        </p:nvGrpSpPr>
        <p:grpSpPr bwMode="auto">
          <a:xfrm>
            <a:off x="0" y="0"/>
            <a:ext cx="6472238" cy="581025"/>
            <a:chOff x="0" y="0"/>
            <a:chExt cx="4077" cy="366"/>
          </a:xfrm>
        </p:grpSpPr>
        <p:pic>
          <p:nvPicPr>
            <p:cNvPr id="17" name="Picture 10" descr="haut"/>
            <p:cNvPicPr>
              <a:picLocks noChangeAspect="1" noChangeArrowheads="1"/>
            </p:cNvPicPr>
            <p:nvPr/>
          </p:nvPicPr>
          <p:blipFill>
            <a:blip r:embed="rId3"/>
            <a:srcRect/>
            <a:stretch>
              <a:fillRect/>
            </a:stretch>
          </p:blipFill>
          <p:spPr bwMode="auto">
            <a:xfrm>
              <a:off x="0" y="0"/>
              <a:ext cx="4077" cy="366"/>
            </a:xfrm>
            <a:prstGeom prst="rect">
              <a:avLst/>
            </a:prstGeom>
            <a:noFill/>
            <a:ln w="9525">
              <a:noFill/>
              <a:miter lim="800000"/>
              <a:headEnd/>
              <a:tailEnd/>
            </a:ln>
          </p:spPr>
        </p:pic>
        <p:sp>
          <p:nvSpPr>
            <p:cNvPr id="18" name="Text Box 11"/>
            <p:cNvSpPr txBox="1">
              <a:spLocks noChangeArrowheads="1"/>
            </p:cNvSpPr>
            <p:nvPr/>
          </p:nvSpPr>
          <p:spPr bwMode="auto">
            <a:xfrm>
              <a:off x="1066" y="0"/>
              <a:ext cx="1201" cy="213"/>
            </a:xfrm>
            <a:prstGeom prst="rect">
              <a:avLst/>
            </a:prstGeom>
            <a:noFill/>
            <a:ln w="9525">
              <a:noFill/>
              <a:miter lim="800000"/>
              <a:headEnd/>
              <a:tailEnd/>
            </a:ln>
          </p:spPr>
          <p:txBody>
            <a:bodyPr wrap="none" lIns="91424" tIns="45712" rIns="91424" bIns="45712">
              <a:spAutoFit/>
            </a:bodyPr>
            <a:lstStyle/>
            <a:p>
              <a:r>
                <a:rPr lang="fr-FR" sz="1600" b="1" dirty="0">
                  <a:solidFill>
                    <a:schemeClr val="bg1"/>
                  </a:solidFill>
                  <a:latin typeface="Trebuchet MS" pitchFamily="34" charset="0"/>
                  <a:ea typeface="MS PGothic" pitchFamily="34" charset="-128"/>
                </a:rPr>
                <a:t>Ordre de réaction</a:t>
              </a:r>
            </a:p>
          </p:txBody>
        </p:sp>
      </p:grpSp>
      <p:sp>
        <p:nvSpPr>
          <p:cNvPr id="1024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0249" name="Rectangle 9"/>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025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0250" name="Picture 1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412992" y="1142984"/>
            <a:ext cx="1945222" cy="785818"/>
          </a:xfrm>
          <a:prstGeom prst="rect">
            <a:avLst/>
          </a:prstGeom>
          <a:noFill/>
        </p:spPr>
      </p:pic>
      <p:sp>
        <p:nvSpPr>
          <p:cNvPr id="10252" name="Rectangle 12"/>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0254"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0253" name="Picture 1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572000" y="2000240"/>
            <a:ext cx="1000132" cy="772254"/>
          </a:xfrm>
          <a:prstGeom prst="rect">
            <a:avLst/>
          </a:prstGeom>
          <a:noFill/>
        </p:spPr>
      </p:pic>
      <p:sp>
        <p:nvSpPr>
          <p:cNvPr id="10255" name="Rectangle 15"/>
          <p:cNvSpPr>
            <a:spLocks noChangeArrowheads="1"/>
          </p:cNvSpPr>
          <p:nvPr/>
        </p:nvSpPr>
        <p:spPr bwMode="auto">
          <a:xfrm>
            <a:off x="0" y="1038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pic>
        <p:nvPicPr>
          <p:cNvPr id="2051" name="Picture 3"/>
          <p:cNvPicPr>
            <a:picLocks noChangeAspect="1" noChangeArrowheads="1"/>
          </p:cNvPicPr>
          <p:nvPr/>
        </p:nvPicPr>
        <p:blipFill>
          <a:blip r:embed="rId6"/>
          <a:srcRect/>
          <a:stretch>
            <a:fillRect/>
          </a:stretch>
        </p:blipFill>
        <p:spPr bwMode="auto">
          <a:xfrm>
            <a:off x="1142976" y="5429264"/>
            <a:ext cx="6849210" cy="1071570"/>
          </a:xfrm>
          <a:prstGeom prst="rect">
            <a:avLst/>
          </a:prstGeom>
          <a:noFill/>
          <a:ln w="9525">
            <a:noFill/>
            <a:miter lim="800000"/>
            <a:headEnd/>
            <a:tailEnd/>
          </a:ln>
          <a:effectLst/>
        </p:spPr>
      </p:pic>
      <p:sp>
        <p:nvSpPr>
          <p:cNvPr id="20" name="ZoneTexte 19"/>
          <p:cNvSpPr txBox="1"/>
          <p:nvPr/>
        </p:nvSpPr>
        <p:spPr>
          <a:xfrm>
            <a:off x="285720" y="4071942"/>
            <a:ext cx="8429684" cy="1295868"/>
          </a:xfrm>
          <a:prstGeom prst="rect">
            <a:avLst/>
          </a:prstGeom>
          <a:noFill/>
        </p:spPr>
        <p:txBody>
          <a:bodyPr wrap="square" rtlCol="0">
            <a:spAutoFit/>
          </a:bodyPr>
          <a:lstStyle/>
          <a:p>
            <a:pPr>
              <a:lnSpc>
                <a:spcPct val="150000"/>
              </a:lnSpc>
              <a:buFont typeface="Wingdings" pitchFamily="2" charset="2"/>
              <a:buChar char="ü"/>
            </a:pPr>
            <a:r>
              <a:rPr lang="fr-FR" dirty="0"/>
              <a:t>Cette  relation ne doit pas satisfaite à tout instant mais seulement pour les instants  proches de l’instant origine. On dit alors que la réaction n’admet pas d’ordre courant mais seulement un ordre initial.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checkerboard(across)">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0" y="0"/>
            <a:ext cx="6472238" cy="581025"/>
            <a:chOff x="0" y="0"/>
            <a:chExt cx="4077" cy="366"/>
          </a:xfrm>
        </p:grpSpPr>
        <p:pic>
          <p:nvPicPr>
            <p:cNvPr id="4" name="Picture 10" descr="haut"/>
            <p:cNvPicPr>
              <a:picLocks noChangeAspect="1" noChangeArrowheads="1"/>
            </p:cNvPicPr>
            <p:nvPr/>
          </p:nvPicPr>
          <p:blipFill>
            <a:blip r:embed="rId2"/>
            <a:srcRect/>
            <a:stretch>
              <a:fillRect/>
            </a:stretch>
          </p:blipFill>
          <p:spPr bwMode="auto">
            <a:xfrm>
              <a:off x="0" y="0"/>
              <a:ext cx="4077" cy="366"/>
            </a:xfrm>
            <a:prstGeom prst="rect">
              <a:avLst/>
            </a:prstGeom>
            <a:noFill/>
            <a:ln w="9525">
              <a:noFill/>
              <a:miter lim="800000"/>
              <a:headEnd/>
              <a:tailEnd/>
            </a:ln>
          </p:spPr>
        </p:pic>
        <p:sp>
          <p:nvSpPr>
            <p:cNvPr id="5" name="Text Box 11"/>
            <p:cNvSpPr txBox="1">
              <a:spLocks noChangeArrowheads="1"/>
            </p:cNvSpPr>
            <p:nvPr/>
          </p:nvSpPr>
          <p:spPr bwMode="auto">
            <a:xfrm>
              <a:off x="1066" y="0"/>
              <a:ext cx="1201" cy="213"/>
            </a:xfrm>
            <a:prstGeom prst="rect">
              <a:avLst/>
            </a:prstGeom>
            <a:noFill/>
            <a:ln w="9525">
              <a:noFill/>
              <a:miter lim="800000"/>
              <a:headEnd/>
              <a:tailEnd/>
            </a:ln>
          </p:spPr>
          <p:txBody>
            <a:bodyPr wrap="none" lIns="91424" tIns="45712" rIns="91424" bIns="45712">
              <a:spAutoFit/>
            </a:bodyPr>
            <a:lstStyle/>
            <a:p>
              <a:r>
                <a:rPr lang="fr-FR" sz="1600" b="1" dirty="0">
                  <a:solidFill>
                    <a:schemeClr val="bg1"/>
                  </a:solidFill>
                  <a:latin typeface="Trebuchet MS" pitchFamily="34" charset="0"/>
                  <a:ea typeface="MS PGothic" pitchFamily="34" charset="-128"/>
                </a:rPr>
                <a:t>Ordre de réaction</a:t>
              </a:r>
            </a:p>
          </p:txBody>
        </p:sp>
      </p:grpSp>
      <p:sp>
        <p:nvSpPr>
          <p:cNvPr id="6" name="Rectangle 5"/>
          <p:cNvSpPr/>
          <p:nvPr/>
        </p:nvSpPr>
        <p:spPr>
          <a:xfrm>
            <a:off x="214282" y="1311694"/>
            <a:ext cx="8929718" cy="4939814"/>
          </a:xfrm>
          <a:prstGeom prst="rect">
            <a:avLst/>
          </a:prstGeom>
        </p:spPr>
        <p:txBody>
          <a:bodyPr wrap="square">
            <a:spAutoFit/>
          </a:bodyPr>
          <a:lstStyle/>
          <a:p>
            <a:r>
              <a:rPr lang="fr-FR" b="1" dirty="0">
                <a:solidFill>
                  <a:srgbClr val="C00000"/>
                </a:solidFill>
              </a:rPr>
              <a:t>Loi de </a:t>
            </a:r>
            <a:r>
              <a:rPr lang="fr-FR" b="1" dirty="0" err="1">
                <a:solidFill>
                  <a:srgbClr val="C00000"/>
                </a:solidFill>
              </a:rPr>
              <a:t>Van’t</a:t>
            </a:r>
            <a:r>
              <a:rPr lang="fr-FR" b="1" dirty="0">
                <a:solidFill>
                  <a:srgbClr val="C00000"/>
                </a:solidFill>
              </a:rPr>
              <a:t> </a:t>
            </a:r>
            <a:r>
              <a:rPr lang="fr-FR" b="1" dirty="0" err="1">
                <a:solidFill>
                  <a:srgbClr val="C00000"/>
                </a:solidFill>
              </a:rPr>
              <a:t>Hoff</a:t>
            </a:r>
            <a:endParaRPr lang="fr-FR" b="1" dirty="0">
              <a:solidFill>
                <a:srgbClr val="C00000"/>
              </a:solidFill>
            </a:endParaRPr>
          </a:p>
          <a:p>
            <a:endParaRPr lang="fr-FR" b="1" dirty="0">
              <a:solidFill>
                <a:srgbClr val="C00000"/>
              </a:solidFill>
            </a:endParaRPr>
          </a:p>
          <a:p>
            <a:r>
              <a:rPr lang="fr-FR" dirty="0"/>
              <a:t>Soit la réaction suivante :  </a:t>
            </a:r>
          </a:p>
          <a:p>
            <a:pPr>
              <a:lnSpc>
                <a:spcPct val="150000"/>
              </a:lnSpc>
            </a:pPr>
            <a:r>
              <a:rPr lang="fr-FR" dirty="0"/>
              <a:t>Si la réaction admet un ordre et si les ordres partiels relatifs à chacun des réactifs sont</a:t>
            </a:r>
          </a:p>
          <a:p>
            <a:pPr>
              <a:lnSpc>
                <a:spcPct val="150000"/>
              </a:lnSpc>
            </a:pPr>
            <a:r>
              <a:rPr lang="fr-FR" dirty="0"/>
              <a:t>égaux aux coefficients stœchiométriques (les réaction sont élémentaires; lorsqu’elle s’effectuent sans étapes intermédiaires), alors on dit que la réaction suit la loi de </a:t>
            </a:r>
            <a:r>
              <a:rPr lang="fr-FR" dirty="0" err="1"/>
              <a:t>Van’t</a:t>
            </a:r>
            <a:r>
              <a:rPr lang="fr-FR" dirty="0"/>
              <a:t> </a:t>
            </a:r>
            <a:r>
              <a:rPr lang="fr-FR" dirty="0" err="1"/>
              <a:t>Hoff</a:t>
            </a:r>
            <a:r>
              <a:rPr lang="fr-FR" dirty="0"/>
              <a:t>.</a:t>
            </a:r>
          </a:p>
          <a:p>
            <a:pPr>
              <a:lnSpc>
                <a:spcPct val="150000"/>
              </a:lnSpc>
            </a:pPr>
            <a:endParaRPr lang="fr-FR" dirty="0"/>
          </a:p>
          <a:p>
            <a:pPr>
              <a:lnSpc>
                <a:spcPct val="150000"/>
              </a:lnSpc>
            </a:pPr>
            <a:endParaRPr lang="fr-FR" dirty="0"/>
          </a:p>
          <a:p>
            <a:pPr>
              <a:lnSpc>
                <a:spcPct val="150000"/>
              </a:lnSpc>
            </a:pPr>
            <a:r>
              <a:rPr lang="fr-FR" b="1" dirty="0">
                <a:solidFill>
                  <a:srgbClr val="C00000"/>
                </a:solidFill>
              </a:rPr>
              <a:t>Temps de demi-réaction</a:t>
            </a:r>
          </a:p>
          <a:p>
            <a:pPr>
              <a:lnSpc>
                <a:spcPct val="150000"/>
              </a:lnSpc>
            </a:pPr>
            <a:r>
              <a:rPr lang="fr-FR" dirty="0"/>
              <a:t>Le temps de demi-réaction t1/2 est le temps nécessaire pour consommer la moitié du réactif limitant de la réaction, c’est-à-dire, si A est le réactif limitant :</a:t>
            </a:r>
          </a:p>
          <a:p>
            <a:pPr>
              <a:lnSpc>
                <a:spcPct val="150000"/>
              </a:lnSpc>
            </a:pPr>
            <a:r>
              <a:rPr lang="fr-FR" dirty="0"/>
              <a:t>[A]</a:t>
            </a:r>
            <a:r>
              <a:rPr lang="fr-FR" baseline="-25000" dirty="0"/>
              <a:t>t1/2</a:t>
            </a:r>
            <a:r>
              <a:rPr lang="fr-FR" dirty="0"/>
              <a:t> =[A]</a:t>
            </a:r>
            <a:r>
              <a:rPr lang="fr-FR" baseline="-25000" dirty="0"/>
              <a:t>0</a:t>
            </a:r>
            <a:r>
              <a:rPr lang="fr-FR" dirty="0"/>
              <a:t>/2</a:t>
            </a:r>
          </a:p>
          <a:p>
            <a:endParaRPr lang="fr-FR" dirty="0"/>
          </a:p>
        </p:txBody>
      </p:sp>
      <p:pic>
        <p:nvPicPr>
          <p:cNvPr id="2050" name="Picture 2"/>
          <p:cNvPicPr>
            <a:picLocks noChangeAspect="1" noChangeArrowheads="1"/>
          </p:cNvPicPr>
          <p:nvPr/>
        </p:nvPicPr>
        <p:blipFill>
          <a:blip r:embed="rId3"/>
          <a:srcRect/>
          <a:stretch>
            <a:fillRect/>
          </a:stretch>
        </p:blipFill>
        <p:spPr bwMode="auto">
          <a:xfrm>
            <a:off x="2714612" y="1906186"/>
            <a:ext cx="3286148" cy="37980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checkerboard(across)">
                                      <p:cBhvr>
                                        <p:cTn id="7" dur="500"/>
                                        <p:tgtEl>
                                          <p:spTgt spid="6">
                                            <p:txEl>
                                              <p:pRg st="7" end="7"/>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8" end="8"/>
                                            </p:txEl>
                                          </p:spTgt>
                                        </p:tgtEl>
                                        <p:attrNameLst>
                                          <p:attrName>style.visibility</p:attrName>
                                        </p:attrNameLst>
                                      </p:cBhvr>
                                      <p:to>
                                        <p:strVal val="visible"/>
                                      </p:to>
                                    </p:set>
                                    <p:animEffect transition="in" filter="checkerboard(across)">
                                      <p:cBhvr>
                                        <p:cTn id="10" dur="500"/>
                                        <p:tgtEl>
                                          <p:spTgt spid="6">
                                            <p:txEl>
                                              <p:pRg st="8" end="8"/>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6">
                                            <p:txEl>
                                              <p:pRg st="9" end="9"/>
                                            </p:txEl>
                                          </p:spTgt>
                                        </p:tgtEl>
                                        <p:attrNameLst>
                                          <p:attrName>style.visibility</p:attrName>
                                        </p:attrNameLst>
                                      </p:cBhvr>
                                      <p:to>
                                        <p:strVal val="visible"/>
                                      </p:to>
                                    </p:set>
                                    <p:animEffect transition="in" filter="checkerboard(across)">
                                      <p:cBhvr>
                                        <p:cTn id="13"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1928802"/>
            <a:ext cx="2020618" cy="369332"/>
          </a:xfrm>
          <a:prstGeom prst="rect">
            <a:avLst/>
          </a:prstGeom>
        </p:spPr>
        <p:txBody>
          <a:bodyPr wrap="none">
            <a:spAutoFit/>
          </a:bodyPr>
          <a:lstStyle/>
          <a:p>
            <a:r>
              <a:rPr lang="fr-FR" b="1" dirty="0"/>
              <a:t>Réactions d’ordre 0</a:t>
            </a:r>
            <a:endParaRPr lang="fr-FR" dirty="0"/>
          </a:p>
        </p:txBody>
      </p:sp>
      <p:sp>
        <p:nvSpPr>
          <p:cNvPr id="3" name="Rectangle 2"/>
          <p:cNvSpPr/>
          <p:nvPr/>
        </p:nvSpPr>
        <p:spPr>
          <a:xfrm>
            <a:off x="214282" y="1690678"/>
            <a:ext cx="8501122" cy="2308324"/>
          </a:xfrm>
          <a:prstGeom prst="rect">
            <a:avLst/>
          </a:prstGeom>
        </p:spPr>
        <p:txBody>
          <a:bodyPr wrap="square">
            <a:spAutoFit/>
          </a:bodyPr>
          <a:lstStyle/>
          <a:p>
            <a:pPr>
              <a:lnSpc>
                <a:spcPct val="200000"/>
              </a:lnSpc>
            </a:pPr>
            <a:endParaRPr lang="fr-FR" dirty="0"/>
          </a:p>
          <a:p>
            <a:pPr>
              <a:lnSpc>
                <a:spcPct val="200000"/>
              </a:lnSpc>
            </a:pPr>
            <a:r>
              <a:rPr lang="fr-FR" dirty="0"/>
              <a:t>On aura                                                      </a:t>
            </a:r>
          </a:p>
          <a:p>
            <a:pPr>
              <a:lnSpc>
                <a:spcPct val="200000"/>
              </a:lnSpc>
            </a:pPr>
            <a:r>
              <a:rPr lang="fr-FR" dirty="0"/>
              <a:t>L’intégration de cette équation différentielle donne :</a:t>
            </a:r>
          </a:p>
          <a:p>
            <a:pPr>
              <a:lnSpc>
                <a:spcPct val="200000"/>
              </a:lnSpc>
            </a:pPr>
            <a:r>
              <a:rPr lang="fr-FR" dirty="0"/>
              <a:t>[A]=f(t) est une droite  de pente –K. unité de K : mol/</a:t>
            </a:r>
            <a:r>
              <a:rPr lang="fr-FR" dirty="0" err="1"/>
              <a:t>l.s</a:t>
            </a:r>
            <a:endParaRPr lang="fr-FR" dirty="0"/>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8195" name="Rectangle 3"/>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81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198" name="Rectangle 6"/>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820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201" name="Rectangle 9"/>
          <p:cNvSpPr>
            <a:spLocks noChangeArrowheads="1"/>
          </p:cNvSpPr>
          <p:nvPr/>
        </p:nvSpPr>
        <p:spPr bwMode="auto">
          <a:xfrm>
            <a:off x="0" y="771525"/>
            <a:ext cx="9144000" cy="0"/>
          </a:xfrm>
          <a:prstGeom prst="rect">
            <a:avLst/>
          </a:prstGeom>
          <a:solidFill>
            <a:srgbClr val="FFFF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8204"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205" name="Rectangle 13"/>
          <p:cNvSpPr>
            <a:spLocks noChangeArrowheads="1"/>
          </p:cNvSpPr>
          <p:nvPr/>
        </p:nvSpPr>
        <p:spPr bwMode="auto">
          <a:xfrm>
            <a:off x="0" y="771525"/>
            <a:ext cx="9144000" cy="0"/>
          </a:xfrm>
          <a:prstGeom prst="rect">
            <a:avLst/>
          </a:prstGeom>
          <a:solidFill>
            <a:srgbClr val="FFFF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82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8211" name="Rectangle 19"/>
          <p:cNvSpPr>
            <a:spLocks noChangeArrowheads="1"/>
          </p:cNvSpPr>
          <p:nvPr/>
        </p:nvSpPr>
        <p:spPr bwMode="auto">
          <a:xfrm>
            <a:off x="0" y="771525"/>
            <a:ext cx="9144000" cy="0"/>
          </a:xfrm>
          <a:prstGeom prst="rect">
            <a:avLst/>
          </a:prstGeom>
          <a:solidFill>
            <a:srgbClr val="FFFF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8212" name="Picture 2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357290" y="2333620"/>
            <a:ext cx="2428892" cy="590812"/>
          </a:xfrm>
          <a:prstGeom prst="rect">
            <a:avLst/>
          </a:prstGeom>
          <a:noFill/>
        </p:spPr>
      </p:pic>
      <p:pic>
        <p:nvPicPr>
          <p:cNvPr id="8215" name="Picture 23"/>
          <p:cNvPicPr>
            <a:picLocks noChangeAspect="1" noChangeArrowheads="1"/>
          </p:cNvPicPr>
          <p:nvPr/>
        </p:nvPicPr>
        <p:blipFill>
          <a:blip r:embed="rId4"/>
          <a:srcRect/>
          <a:stretch>
            <a:fillRect/>
          </a:stretch>
        </p:blipFill>
        <p:spPr bwMode="auto">
          <a:xfrm>
            <a:off x="5357818" y="2976562"/>
            <a:ext cx="1880435" cy="428628"/>
          </a:xfrm>
          <a:prstGeom prst="rect">
            <a:avLst/>
          </a:prstGeom>
          <a:noFill/>
          <a:ln w="9525">
            <a:noFill/>
            <a:miter lim="800000"/>
            <a:headEnd/>
            <a:tailEnd/>
          </a:ln>
          <a:effectLst/>
        </p:spPr>
      </p:pic>
      <p:pic>
        <p:nvPicPr>
          <p:cNvPr id="8217" name="Picture 25"/>
          <p:cNvPicPr>
            <a:picLocks noChangeAspect="1" noChangeArrowheads="1"/>
          </p:cNvPicPr>
          <p:nvPr/>
        </p:nvPicPr>
        <p:blipFill>
          <a:blip r:embed="rId5"/>
          <a:srcRect/>
          <a:stretch>
            <a:fillRect/>
          </a:stretch>
        </p:blipFill>
        <p:spPr bwMode="auto">
          <a:xfrm>
            <a:off x="642910" y="3857628"/>
            <a:ext cx="3429024" cy="2312427"/>
          </a:xfrm>
          <a:prstGeom prst="rect">
            <a:avLst/>
          </a:prstGeom>
          <a:noFill/>
          <a:ln w="9525">
            <a:noFill/>
            <a:miter lim="800000"/>
            <a:headEnd/>
            <a:tailEnd/>
          </a:ln>
          <a:effectLst/>
        </p:spPr>
      </p:pic>
      <p:sp>
        <p:nvSpPr>
          <p:cNvPr id="33" name="ZoneTexte 32"/>
          <p:cNvSpPr txBox="1"/>
          <p:nvPr/>
        </p:nvSpPr>
        <p:spPr>
          <a:xfrm>
            <a:off x="3286116" y="4119570"/>
            <a:ext cx="2571736" cy="369332"/>
          </a:xfrm>
          <a:prstGeom prst="rect">
            <a:avLst/>
          </a:prstGeom>
          <a:noFill/>
        </p:spPr>
        <p:txBody>
          <a:bodyPr wrap="square" rtlCol="0">
            <a:spAutoFit/>
          </a:bodyPr>
          <a:lstStyle/>
          <a:p>
            <a:r>
              <a:rPr lang="fr-FR" dirty="0"/>
              <a:t>si t= t1/2</a:t>
            </a:r>
          </a:p>
        </p:txBody>
      </p:sp>
      <p:pic>
        <p:nvPicPr>
          <p:cNvPr id="8218" name="Picture 26"/>
          <p:cNvPicPr>
            <a:picLocks noChangeAspect="1" noChangeArrowheads="1"/>
          </p:cNvPicPr>
          <p:nvPr/>
        </p:nvPicPr>
        <p:blipFill>
          <a:blip r:embed="rId6"/>
          <a:srcRect/>
          <a:stretch>
            <a:fillRect/>
          </a:stretch>
        </p:blipFill>
        <p:spPr bwMode="auto">
          <a:xfrm>
            <a:off x="6143636" y="4119570"/>
            <a:ext cx="1895475" cy="381000"/>
          </a:xfrm>
          <a:prstGeom prst="rect">
            <a:avLst/>
          </a:prstGeom>
          <a:noFill/>
          <a:ln w="9525">
            <a:noFill/>
            <a:miter lim="800000"/>
            <a:headEnd/>
            <a:tailEnd/>
          </a:ln>
          <a:effectLst/>
        </p:spPr>
      </p:pic>
      <p:pic>
        <p:nvPicPr>
          <p:cNvPr id="8219" name="Picture 27"/>
          <p:cNvPicPr>
            <a:picLocks noChangeAspect="1" noChangeArrowheads="1"/>
          </p:cNvPicPr>
          <p:nvPr/>
        </p:nvPicPr>
        <p:blipFill>
          <a:blip r:embed="rId7"/>
          <a:srcRect/>
          <a:stretch>
            <a:fillRect/>
          </a:stretch>
        </p:blipFill>
        <p:spPr bwMode="auto">
          <a:xfrm>
            <a:off x="4500562" y="4786322"/>
            <a:ext cx="1504950" cy="381000"/>
          </a:xfrm>
          <a:prstGeom prst="rect">
            <a:avLst/>
          </a:prstGeom>
          <a:noFill/>
          <a:ln w="9525">
            <a:noFill/>
            <a:miter lim="800000"/>
            <a:headEnd/>
            <a:tailEnd/>
          </a:ln>
          <a:effectLst/>
        </p:spPr>
      </p:pic>
      <p:grpSp>
        <p:nvGrpSpPr>
          <p:cNvPr id="5" name="Group 22"/>
          <p:cNvGrpSpPr>
            <a:grpSpLocks/>
          </p:cNvGrpSpPr>
          <p:nvPr/>
        </p:nvGrpSpPr>
        <p:grpSpPr bwMode="auto">
          <a:xfrm>
            <a:off x="0" y="0"/>
            <a:ext cx="6472238" cy="584200"/>
            <a:chOff x="0" y="0"/>
            <a:chExt cx="4077" cy="368"/>
          </a:xfrm>
        </p:grpSpPr>
        <p:pic>
          <p:nvPicPr>
            <p:cNvPr id="37" name="Picture 10" descr="haut"/>
            <p:cNvPicPr>
              <a:picLocks noChangeAspect="1" noChangeArrowheads="1"/>
            </p:cNvPicPr>
            <p:nvPr/>
          </p:nvPicPr>
          <p:blipFill>
            <a:blip r:embed="rId8"/>
            <a:srcRect/>
            <a:stretch>
              <a:fillRect/>
            </a:stretch>
          </p:blipFill>
          <p:spPr bwMode="auto">
            <a:xfrm>
              <a:off x="0" y="0"/>
              <a:ext cx="4077" cy="366"/>
            </a:xfrm>
            <a:prstGeom prst="rect">
              <a:avLst/>
            </a:prstGeom>
            <a:noFill/>
            <a:ln w="9525">
              <a:noFill/>
              <a:miter lim="800000"/>
              <a:headEnd/>
              <a:tailEnd/>
            </a:ln>
          </p:spPr>
        </p:pic>
        <p:sp>
          <p:nvSpPr>
            <p:cNvPr id="38" name="Text Box 11"/>
            <p:cNvSpPr txBox="1">
              <a:spLocks noChangeArrowheads="1"/>
            </p:cNvSpPr>
            <p:nvPr/>
          </p:nvSpPr>
          <p:spPr bwMode="auto">
            <a:xfrm>
              <a:off x="180" y="0"/>
              <a:ext cx="3709" cy="368"/>
            </a:xfrm>
            <a:prstGeom prst="rect">
              <a:avLst/>
            </a:prstGeom>
            <a:noFill/>
            <a:ln w="9525">
              <a:noFill/>
              <a:miter lim="800000"/>
              <a:headEnd/>
              <a:tailEnd/>
            </a:ln>
          </p:spPr>
          <p:txBody>
            <a:bodyPr wrap="square" lIns="91424" tIns="45712" rIns="91424" bIns="45712">
              <a:spAutoFit/>
            </a:bodyPr>
            <a:lstStyle/>
            <a:p>
              <a:r>
                <a:rPr lang="fr-FR" sz="1600" b="1" dirty="0">
                  <a:solidFill>
                    <a:schemeClr val="bg1"/>
                  </a:solidFill>
                  <a:latin typeface="Trebuchet MS" pitchFamily="34" charset="0"/>
                  <a:ea typeface="MS PGothic" pitchFamily="34" charset="-128"/>
                </a:rPr>
                <a:t>Étude de quelques réactions d’ordre simple</a:t>
              </a:r>
            </a:p>
            <a:p>
              <a:endParaRPr lang="fr-FR" sz="1600" b="1" dirty="0">
                <a:solidFill>
                  <a:schemeClr val="bg1"/>
                </a:solidFill>
                <a:latin typeface="Trebuchet MS" pitchFamily="34" charset="0"/>
                <a:ea typeface="MS PGothic" pitchFamily="34" charset="-128"/>
              </a:endParaRPr>
            </a:p>
          </p:txBody>
        </p:sp>
      </p:grpSp>
      <p:sp>
        <p:nvSpPr>
          <p:cNvPr id="25" name="Rectangle 24"/>
          <p:cNvSpPr/>
          <p:nvPr/>
        </p:nvSpPr>
        <p:spPr>
          <a:xfrm>
            <a:off x="142844" y="571480"/>
            <a:ext cx="8786842" cy="1295868"/>
          </a:xfrm>
          <a:prstGeom prst="rect">
            <a:avLst/>
          </a:prstGeom>
        </p:spPr>
        <p:txBody>
          <a:bodyPr wrap="square">
            <a:spAutoFit/>
          </a:bodyPr>
          <a:lstStyle/>
          <a:p>
            <a:pPr>
              <a:lnSpc>
                <a:spcPct val="150000"/>
              </a:lnSpc>
            </a:pPr>
            <a:r>
              <a:rPr lang="fr-FR" dirty="0"/>
              <a:t>une réaction avec un seul réactif donne lieu à la formation d’un ou plusieurs produits</a:t>
            </a:r>
          </a:p>
          <a:p>
            <a:pPr>
              <a:lnSpc>
                <a:spcPct val="150000"/>
              </a:lnSpc>
            </a:pPr>
            <a:r>
              <a:rPr lang="fr-FR" dirty="0"/>
              <a:t>Cette réaction admet un ordre partiel par rapport au réactif égal à p. Une telle réaction</a:t>
            </a:r>
          </a:p>
          <a:p>
            <a:pPr>
              <a:lnSpc>
                <a:spcPct val="150000"/>
              </a:lnSpc>
            </a:pPr>
            <a:r>
              <a:rPr lang="fr-FR" dirty="0"/>
              <a:t>s’écrit schématiquement :  </a:t>
            </a:r>
            <a:r>
              <a:rPr lang="fr-FR" b="1" i="1" dirty="0">
                <a:solidFill>
                  <a:schemeClr val="accent2">
                    <a:lumMod val="75000"/>
                  </a:schemeClr>
                </a:solidFill>
              </a:rPr>
              <a:t>A &gt;&gt; B+C</a:t>
            </a:r>
            <a:endParaRPr lang="fr-FR" dirty="0"/>
          </a:p>
        </p:txBody>
      </p:sp>
      <p:pic>
        <p:nvPicPr>
          <p:cNvPr id="1026" name="Picture 2"/>
          <p:cNvPicPr>
            <a:picLocks noChangeAspect="1" noChangeArrowheads="1"/>
          </p:cNvPicPr>
          <p:nvPr/>
        </p:nvPicPr>
        <p:blipFill>
          <a:blip r:embed="rId9"/>
          <a:srcRect/>
          <a:stretch>
            <a:fillRect/>
          </a:stretch>
        </p:blipFill>
        <p:spPr bwMode="auto">
          <a:xfrm>
            <a:off x="5587440" y="1428736"/>
            <a:ext cx="2413584" cy="785818"/>
          </a:xfrm>
          <a:prstGeom prst="rect">
            <a:avLst/>
          </a:prstGeom>
          <a:noFill/>
          <a:ln w="9525">
            <a:noFill/>
            <a:miter lim="800000"/>
            <a:headEnd/>
            <a:tailEnd/>
          </a:ln>
          <a:effectLst/>
        </p:spPr>
      </p:pic>
      <p:pic>
        <p:nvPicPr>
          <p:cNvPr id="4" name="Picture 2"/>
          <p:cNvPicPr>
            <a:picLocks noChangeAspect="1" noChangeArrowheads="1"/>
          </p:cNvPicPr>
          <p:nvPr/>
        </p:nvPicPr>
        <p:blipFill>
          <a:blip r:embed="rId10"/>
          <a:srcRect/>
          <a:stretch>
            <a:fillRect/>
          </a:stretch>
        </p:blipFill>
        <p:spPr bwMode="auto">
          <a:xfrm>
            <a:off x="500034" y="6215082"/>
            <a:ext cx="7772400" cy="5619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heckerboard(across)">
                                      <p:cBhvr>
                                        <p:cTn id="15" dur="500"/>
                                        <p:tgtEl>
                                          <p:spTgt spid="2"/>
                                        </p:tgtEl>
                                      </p:cBhvr>
                                    </p:animEffect>
                                  </p:childTnLst>
                                </p:cTn>
                              </p:par>
                              <p:par>
                                <p:cTn id="16" presetID="5" presetClass="entr" presetSubtype="10" fill="hold" nodeType="withEffect">
                                  <p:stCondLst>
                                    <p:cond delay="0"/>
                                  </p:stCondLst>
                                  <p:childTnLst>
                                    <p:set>
                                      <p:cBhvr>
                                        <p:cTn id="17" dur="1" fill="hold">
                                          <p:stCondLst>
                                            <p:cond delay="0"/>
                                          </p:stCondLst>
                                        </p:cTn>
                                        <p:tgtEl>
                                          <p:spTgt spid="8212"/>
                                        </p:tgtEl>
                                        <p:attrNameLst>
                                          <p:attrName>style.visibility</p:attrName>
                                        </p:attrNameLst>
                                      </p:cBhvr>
                                      <p:to>
                                        <p:strVal val="visible"/>
                                      </p:to>
                                    </p:set>
                                    <p:animEffect transition="in" filter="checkerboard(across)">
                                      <p:cBhvr>
                                        <p:cTn id="18" dur="500"/>
                                        <p:tgtEl>
                                          <p:spTgt spid="821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8215"/>
                                        </p:tgtEl>
                                        <p:attrNameLst>
                                          <p:attrName>style.visibility</p:attrName>
                                        </p:attrNameLst>
                                      </p:cBhvr>
                                      <p:to>
                                        <p:strVal val="visible"/>
                                      </p:to>
                                    </p:set>
                                    <p:animEffect transition="in" filter="checkerboard(across)">
                                      <p:cBhvr>
                                        <p:cTn id="23" dur="500"/>
                                        <p:tgtEl>
                                          <p:spTgt spid="8215"/>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8217"/>
                                        </p:tgtEl>
                                        <p:attrNameLst>
                                          <p:attrName>style.visibility</p:attrName>
                                        </p:attrNameLst>
                                      </p:cBhvr>
                                      <p:to>
                                        <p:strVal val="visible"/>
                                      </p:to>
                                    </p:set>
                                    <p:animEffect transition="in" filter="checkerboard(across)">
                                      <p:cBhvr>
                                        <p:cTn id="28" dur="500"/>
                                        <p:tgtEl>
                                          <p:spTgt spid="821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checkerboard(across)">
                                      <p:cBhvr>
                                        <p:cTn id="33" dur="500"/>
                                        <p:tgtEl>
                                          <p:spTgt spid="33"/>
                                        </p:tgtEl>
                                      </p:cBhvr>
                                    </p:animEffect>
                                  </p:childTnLst>
                                </p:cTn>
                              </p:par>
                              <p:par>
                                <p:cTn id="34" presetID="5" presetClass="entr" presetSubtype="10" fill="hold" nodeType="withEffect">
                                  <p:stCondLst>
                                    <p:cond delay="0"/>
                                  </p:stCondLst>
                                  <p:childTnLst>
                                    <p:set>
                                      <p:cBhvr>
                                        <p:cTn id="35" dur="1" fill="hold">
                                          <p:stCondLst>
                                            <p:cond delay="0"/>
                                          </p:stCondLst>
                                        </p:cTn>
                                        <p:tgtEl>
                                          <p:spTgt spid="8218"/>
                                        </p:tgtEl>
                                        <p:attrNameLst>
                                          <p:attrName>style.visibility</p:attrName>
                                        </p:attrNameLst>
                                      </p:cBhvr>
                                      <p:to>
                                        <p:strVal val="visible"/>
                                      </p:to>
                                    </p:set>
                                    <p:animEffect transition="in" filter="checkerboard(across)">
                                      <p:cBhvr>
                                        <p:cTn id="36" dur="500"/>
                                        <p:tgtEl>
                                          <p:spTgt spid="8218"/>
                                        </p:tgtEl>
                                      </p:cBhvr>
                                    </p:animEffect>
                                  </p:childTnLst>
                                </p:cTn>
                              </p:par>
                              <p:par>
                                <p:cTn id="37" presetID="5" presetClass="entr" presetSubtype="10" fill="hold" nodeType="withEffect">
                                  <p:stCondLst>
                                    <p:cond delay="0"/>
                                  </p:stCondLst>
                                  <p:childTnLst>
                                    <p:set>
                                      <p:cBhvr>
                                        <p:cTn id="38" dur="1" fill="hold">
                                          <p:stCondLst>
                                            <p:cond delay="0"/>
                                          </p:stCondLst>
                                        </p:cTn>
                                        <p:tgtEl>
                                          <p:spTgt spid="8219"/>
                                        </p:tgtEl>
                                        <p:attrNameLst>
                                          <p:attrName>style.visibility</p:attrName>
                                        </p:attrNameLst>
                                      </p:cBhvr>
                                      <p:to>
                                        <p:strVal val="visible"/>
                                      </p:to>
                                    </p:set>
                                    <p:animEffect transition="in" filter="checkerboard(across)">
                                      <p:cBhvr>
                                        <p:cTn id="39" dur="500"/>
                                        <p:tgtEl>
                                          <p:spTgt spid="8219"/>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checkerboard(across)">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857232"/>
            <a:ext cx="2020618" cy="369332"/>
          </a:xfrm>
          <a:prstGeom prst="rect">
            <a:avLst/>
          </a:prstGeom>
        </p:spPr>
        <p:txBody>
          <a:bodyPr wrap="none">
            <a:spAutoFit/>
          </a:bodyPr>
          <a:lstStyle/>
          <a:p>
            <a:r>
              <a:rPr lang="fr-FR" b="1" dirty="0"/>
              <a:t>Réactions d’ordre 1</a:t>
            </a:r>
            <a:endParaRPr lang="fr-FR" dirty="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66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14348" y="1488555"/>
            <a:ext cx="2631300" cy="642942"/>
          </a:xfrm>
          <a:prstGeom prst="rect">
            <a:avLst/>
          </a:prstGeom>
          <a:noFill/>
        </p:spPr>
      </p:pic>
      <p:sp>
        <p:nvSpPr>
          <p:cNvPr id="26627" name="Rectangle 3"/>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5"/>
          <p:cNvSpPr/>
          <p:nvPr/>
        </p:nvSpPr>
        <p:spPr>
          <a:xfrm>
            <a:off x="428596" y="1988621"/>
            <a:ext cx="6643734" cy="646331"/>
          </a:xfrm>
          <a:prstGeom prst="rect">
            <a:avLst/>
          </a:prstGeom>
        </p:spPr>
        <p:txBody>
          <a:bodyPr wrap="square">
            <a:spAutoFit/>
          </a:bodyPr>
          <a:lstStyle/>
          <a:p>
            <a:pPr>
              <a:lnSpc>
                <a:spcPct val="200000"/>
              </a:lnSpc>
            </a:pPr>
            <a:r>
              <a:rPr lang="fr-FR" dirty="0"/>
              <a:t>L’intégration de cette équation différentielle donne :</a:t>
            </a:r>
          </a:p>
        </p:txBody>
      </p:sp>
      <p:sp>
        <p:nvSpPr>
          <p:cNvPr id="266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662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500694" y="1345679"/>
            <a:ext cx="1785950" cy="714380"/>
          </a:xfrm>
          <a:prstGeom prst="rect">
            <a:avLst/>
          </a:prstGeom>
          <a:noFill/>
        </p:spPr>
      </p:pic>
      <p:sp>
        <p:nvSpPr>
          <p:cNvPr id="9" name="ZoneTexte 8"/>
          <p:cNvSpPr txBox="1"/>
          <p:nvPr/>
        </p:nvSpPr>
        <p:spPr>
          <a:xfrm>
            <a:off x="4071934" y="1488555"/>
            <a:ext cx="1143008" cy="369332"/>
          </a:xfrm>
          <a:prstGeom prst="rect">
            <a:avLst/>
          </a:prstGeom>
          <a:noFill/>
        </p:spPr>
        <p:txBody>
          <a:bodyPr wrap="square" rtlCol="0">
            <a:spAutoFit/>
          </a:bodyPr>
          <a:lstStyle/>
          <a:p>
            <a:r>
              <a:rPr lang="fr-FR" dirty="0"/>
              <a:t>donc</a:t>
            </a:r>
          </a:p>
        </p:txBody>
      </p:sp>
      <p:sp>
        <p:nvSpPr>
          <p:cNvPr id="266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6630"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643570" y="2036618"/>
            <a:ext cx="1785950" cy="809259"/>
          </a:xfrm>
          <a:prstGeom prst="rect">
            <a:avLst/>
          </a:prstGeom>
          <a:noFill/>
        </p:spPr>
      </p:pic>
      <p:sp>
        <p:nvSpPr>
          <p:cNvPr id="26632" name="Rectangle 8"/>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66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6633" name="Picture 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286380" y="2988753"/>
            <a:ext cx="2214578" cy="440247"/>
          </a:xfrm>
          <a:prstGeom prst="rect">
            <a:avLst/>
          </a:prstGeom>
          <a:noFill/>
        </p:spPr>
      </p:pic>
      <p:sp>
        <p:nvSpPr>
          <p:cNvPr id="26635" name="Rectangle 11"/>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66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6636" name="Picture 1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214413" y="2988753"/>
            <a:ext cx="2260039" cy="428628"/>
          </a:xfrm>
          <a:prstGeom prst="rect">
            <a:avLst/>
          </a:prstGeom>
          <a:noFill/>
        </p:spPr>
      </p:pic>
      <p:sp>
        <p:nvSpPr>
          <p:cNvPr id="26638" name="Rectangle 14"/>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2" name="ZoneTexte 21"/>
          <p:cNvSpPr txBox="1"/>
          <p:nvPr/>
        </p:nvSpPr>
        <p:spPr>
          <a:xfrm>
            <a:off x="4000496" y="2917315"/>
            <a:ext cx="857256" cy="369332"/>
          </a:xfrm>
          <a:prstGeom prst="rect">
            <a:avLst/>
          </a:prstGeom>
          <a:noFill/>
        </p:spPr>
        <p:txBody>
          <a:bodyPr wrap="square" rtlCol="0">
            <a:spAutoFit/>
          </a:bodyPr>
          <a:lstStyle/>
          <a:p>
            <a:r>
              <a:rPr lang="fr-FR" dirty="0"/>
              <a:t>ou</a:t>
            </a:r>
          </a:p>
        </p:txBody>
      </p:sp>
      <p:pic>
        <p:nvPicPr>
          <p:cNvPr id="26640" name="Picture 16"/>
          <p:cNvPicPr>
            <a:picLocks noChangeAspect="1" noChangeArrowheads="1"/>
          </p:cNvPicPr>
          <p:nvPr/>
        </p:nvPicPr>
        <p:blipFill>
          <a:blip r:embed="rId7"/>
          <a:srcRect/>
          <a:stretch>
            <a:fillRect/>
          </a:stretch>
        </p:blipFill>
        <p:spPr bwMode="auto">
          <a:xfrm>
            <a:off x="5000628" y="3265113"/>
            <a:ext cx="3929090" cy="2521341"/>
          </a:xfrm>
          <a:prstGeom prst="rect">
            <a:avLst/>
          </a:prstGeom>
          <a:noFill/>
          <a:ln w="9525">
            <a:noFill/>
            <a:miter lim="800000"/>
            <a:headEnd/>
            <a:tailEnd/>
          </a:ln>
          <a:effectLst/>
        </p:spPr>
      </p:pic>
      <p:sp>
        <p:nvSpPr>
          <p:cNvPr id="25" name="ZoneTexte 24"/>
          <p:cNvSpPr txBox="1"/>
          <p:nvPr/>
        </p:nvSpPr>
        <p:spPr>
          <a:xfrm>
            <a:off x="500034" y="3214686"/>
            <a:ext cx="4286280" cy="1569660"/>
          </a:xfrm>
          <a:prstGeom prst="rect">
            <a:avLst/>
          </a:prstGeom>
          <a:noFill/>
        </p:spPr>
        <p:txBody>
          <a:bodyPr wrap="square" rtlCol="0">
            <a:spAutoFit/>
          </a:bodyPr>
          <a:lstStyle/>
          <a:p>
            <a:endParaRPr lang="fr-FR" sz="2000" b="1" dirty="0">
              <a:solidFill>
                <a:schemeClr val="accent2">
                  <a:lumMod val="75000"/>
                </a:schemeClr>
              </a:solidFill>
            </a:endParaRPr>
          </a:p>
          <a:p>
            <a:r>
              <a:rPr lang="fr-FR" sz="2000" b="1" dirty="0">
                <a:solidFill>
                  <a:schemeClr val="accent2">
                    <a:lumMod val="75000"/>
                  </a:schemeClr>
                </a:solidFill>
              </a:rPr>
              <a:t>Temps de ½ réaction</a:t>
            </a:r>
          </a:p>
          <a:p>
            <a:endParaRPr lang="fr-FR" sz="2000" b="1" dirty="0">
              <a:solidFill>
                <a:schemeClr val="accent2">
                  <a:lumMod val="75000"/>
                </a:schemeClr>
              </a:solidFill>
            </a:endParaRPr>
          </a:p>
          <a:p>
            <a:endParaRPr lang="fr-FR" dirty="0"/>
          </a:p>
          <a:p>
            <a:r>
              <a:rPr lang="fr-FR" dirty="0"/>
              <a:t>Soit                                    d’où </a:t>
            </a:r>
          </a:p>
        </p:txBody>
      </p:sp>
      <p:sp>
        <p:nvSpPr>
          <p:cNvPr id="2664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6641" name="Picture 17"/>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214414" y="4286256"/>
            <a:ext cx="1428760" cy="673052"/>
          </a:xfrm>
          <a:prstGeom prst="rect">
            <a:avLst/>
          </a:prstGeom>
          <a:noFill/>
        </p:spPr>
      </p:pic>
      <p:sp>
        <p:nvSpPr>
          <p:cNvPr id="26643" name="Rectangle 19"/>
          <p:cNvSpPr>
            <a:spLocks noChangeArrowheads="1"/>
          </p:cNvSpPr>
          <p:nvPr/>
        </p:nvSpPr>
        <p:spPr bwMode="auto">
          <a:xfrm>
            <a:off x="0" y="1000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6645"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6644" name="Picture 20"/>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571868" y="4214818"/>
            <a:ext cx="1711961" cy="785818"/>
          </a:xfrm>
          <a:prstGeom prst="rect">
            <a:avLst/>
          </a:prstGeom>
          <a:noFill/>
        </p:spPr>
      </p:pic>
      <p:sp>
        <p:nvSpPr>
          <p:cNvPr id="26646" name="Rectangle 22"/>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6648"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6649" name="Rectangle 25"/>
          <p:cNvSpPr>
            <a:spLocks noChangeArrowheads="1"/>
          </p:cNvSpPr>
          <p:nvPr/>
        </p:nvSpPr>
        <p:spPr bwMode="auto">
          <a:xfrm>
            <a:off x="0" y="1000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pic>
        <p:nvPicPr>
          <p:cNvPr id="26651" name="Picture 27"/>
          <p:cNvPicPr>
            <a:picLocks noChangeAspect="1" noChangeArrowheads="1"/>
          </p:cNvPicPr>
          <p:nvPr/>
        </p:nvPicPr>
        <p:blipFill>
          <a:blip r:embed="rId10"/>
          <a:srcRect/>
          <a:stretch>
            <a:fillRect/>
          </a:stretch>
        </p:blipFill>
        <p:spPr bwMode="auto">
          <a:xfrm>
            <a:off x="3857620" y="5019307"/>
            <a:ext cx="1071570" cy="767147"/>
          </a:xfrm>
          <a:prstGeom prst="rect">
            <a:avLst/>
          </a:prstGeom>
          <a:noFill/>
          <a:ln w="9525">
            <a:noFill/>
            <a:miter lim="800000"/>
            <a:headEnd/>
            <a:tailEnd/>
          </a:ln>
          <a:effectLst/>
        </p:spPr>
      </p:pic>
      <p:pic>
        <p:nvPicPr>
          <p:cNvPr id="34" name="Picture 2"/>
          <p:cNvPicPr>
            <a:picLocks noChangeAspect="1" noChangeArrowheads="1"/>
          </p:cNvPicPr>
          <p:nvPr/>
        </p:nvPicPr>
        <p:blipFill>
          <a:blip r:embed="rId11"/>
          <a:srcRect/>
          <a:stretch>
            <a:fillRect/>
          </a:stretch>
        </p:blipFill>
        <p:spPr bwMode="auto">
          <a:xfrm>
            <a:off x="5357818" y="3357562"/>
            <a:ext cx="3714776" cy="2402076"/>
          </a:xfrm>
          <a:prstGeom prst="rect">
            <a:avLst/>
          </a:prstGeom>
          <a:noFill/>
          <a:ln w="9525">
            <a:noFill/>
            <a:miter lim="800000"/>
            <a:headEnd/>
            <a:tailEnd/>
          </a:ln>
          <a:effectLst/>
        </p:spPr>
      </p:pic>
      <p:grpSp>
        <p:nvGrpSpPr>
          <p:cNvPr id="3" name="Group 22"/>
          <p:cNvGrpSpPr>
            <a:grpSpLocks/>
          </p:cNvGrpSpPr>
          <p:nvPr/>
        </p:nvGrpSpPr>
        <p:grpSpPr bwMode="auto">
          <a:xfrm>
            <a:off x="0" y="0"/>
            <a:ext cx="6472238" cy="584200"/>
            <a:chOff x="0" y="0"/>
            <a:chExt cx="4077" cy="368"/>
          </a:xfrm>
        </p:grpSpPr>
        <p:pic>
          <p:nvPicPr>
            <p:cNvPr id="37" name="Picture 10" descr="haut"/>
            <p:cNvPicPr>
              <a:picLocks noChangeAspect="1" noChangeArrowheads="1"/>
            </p:cNvPicPr>
            <p:nvPr/>
          </p:nvPicPr>
          <p:blipFill>
            <a:blip r:embed="rId12"/>
            <a:srcRect/>
            <a:stretch>
              <a:fillRect/>
            </a:stretch>
          </p:blipFill>
          <p:spPr bwMode="auto">
            <a:xfrm>
              <a:off x="0" y="0"/>
              <a:ext cx="4077" cy="366"/>
            </a:xfrm>
            <a:prstGeom prst="rect">
              <a:avLst/>
            </a:prstGeom>
            <a:noFill/>
            <a:ln w="9525">
              <a:noFill/>
              <a:miter lim="800000"/>
              <a:headEnd/>
              <a:tailEnd/>
            </a:ln>
          </p:spPr>
        </p:pic>
        <p:sp>
          <p:nvSpPr>
            <p:cNvPr id="38" name="Text Box 11"/>
            <p:cNvSpPr txBox="1">
              <a:spLocks noChangeArrowheads="1"/>
            </p:cNvSpPr>
            <p:nvPr/>
          </p:nvSpPr>
          <p:spPr bwMode="auto">
            <a:xfrm>
              <a:off x="180" y="0"/>
              <a:ext cx="3709" cy="368"/>
            </a:xfrm>
            <a:prstGeom prst="rect">
              <a:avLst/>
            </a:prstGeom>
            <a:noFill/>
            <a:ln w="9525">
              <a:noFill/>
              <a:miter lim="800000"/>
              <a:headEnd/>
              <a:tailEnd/>
            </a:ln>
          </p:spPr>
          <p:txBody>
            <a:bodyPr wrap="square" lIns="91424" tIns="45712" rIns="91424" bIns="45712">
              <a:spAutoFit/>
            </a:bodyPr>
            <a:lstStyle/>
            <a:p>
              <a:r>
                <a:rPr lang="fr-FR" sz="1600" b="1" dirty="0">
                  <a:solidFill>
                    <a:schemeClr val="bg1"/>
                  </a:solidFill>
                  <a:latin typeface="Trebuchet MS" pitchFamily="34" charset="0"/>
                  <a:ea typeface="MS PGothic" pitchFamily="34" charset="-128"/>
                </a:rPr>
                <a:t>Étude de quelques réactions d’ordre simple</a:t>
              </a:r>
            </a:p>
            <a:p>
              <a:endParaRPr lang="fr-FR" sz="1600" b="1" dirty="0">
                <a:solidFill>
                  <a:schemeClr val="bg1"/>
                </a:solidFill>
                <a:latin typeface="Trebuchet MS" pitchFamily="34" charset="0"/>
                <a:ea typeface="MS PGothic" pitchFamily="34" charset="-128"/>
              </a:endParaRPr>
            </a:p>
          </p:txBody>
        </p:sp>
      </p:grpSp>
      <p:pic>
        <p:nvPicPr>
          <p:cNvPr id="35" name="Picture 4"/>
          <p:cNvPicPr>
            <a:picLocks noChangeAspect="1" noChangeArrowheads="1"/>
          </p:cNvPicPr>
          <p:nvPr/>
        </p:nvPicPr>
        <p:blipFill>
          <a:blip r:embed="rId13"/>
          <a:srcRect/>
          <a:stretch>
            <a:fillRect/>
          </a:stretch>
        </p:blipFill>
        <p:spPr bwMode="auto">
          <a:xfrm>
            <a:off x="1785918" y="5856231"/>
            <a:ext cx="6572296" cy="930355"/>
          </a:xfrm>
          <a:prstGeom prst="rect">
            <a:avLst/>
          </a:prstGeom>
          <a:noFill/>
          <a:ln w="9525">
            <a:noFill/>
            <a:miter lim="800000"/>
            <a:headEnd/>
            <a:tailEnd/>
          </a:ln>
          <a:effectLst/>
        </p:spPr>
      </p:pic>
      <p:sp>
        <p:nvSpPr>
          <p:cNvPr id="39" name="ZoneTexte 38"/>
          <p:cNvSpPr txBox="1"/>
          <p:nvPr/>
        </p:nvSpPr>
        <p:spPr>
          <a:xfrm>
            <a:off x="357158" y="6072206"/>
            <a:ext cx="1143008" cy="369332"/>
          </a:xfrm>
          <a:prstGeom prst="rect">
            <a:avLst/>
          </a:prstGeom>
          <a:noFill/>
        </p:spPr>
        <p:txBody>
          <a:bodyPr wrap="square" rtlCol="0">
            <a:spAutoFit/>
          </a:bodyPr>
          <a:lstStyle/>
          <a:p>
            <a:r>
              <a:rPr lang="fr-FR" dirty="0"/>
              <a:t>exemple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6625"/>
                                        </p:tgtEl>
                                        <p:attrNameLst>
                                          <p:attrName>style.visibility</p:attrName>
                                        </p:attrNameLst>
                                      </p:cBhvr>
                                      <p:to>
                                        <p:strVal val="visible"/>
                                      </p:to>
                                    </p:set>
                                    <p:animEffect transition="in" filter="checkerboard(across)">
                                      <p:cBhvr>
                                        <p:cTn id="7" dur="500"/>
                                        <p:tgtEl>
                                          <p:spTgt spid="2662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nodeType="withEffect">
                                  <p:stCondLst>
                                    <p:cond delay="0"/>
                                  </p:stCondLst>
                                  <p:childTnLst>
                                    <p:set>
                                      <p:cBhvr>
                                        <p:cTn id="12" dur="1" fill="hold">
                                          <p:stCondLst>
                                            <p:cond delay="0"/>
                                          </p:stCondLst>
                                        </p:cTn>
                                        <p:tgtEl>
                                          <p:spTgt spid="26628"/>
                                        </p:tgtEl>
                                        <p:attrNameLst>
                                          <p:attrName>style.visibility</p:attrName>
                                        </p:attrNameLst>
                                      </p:cBhvr>
                                      <p:to>
                                        <p:strVal val="visible"/>
                                      </p:to>
                                    </p:set>
                                    <p:animEffect transition="in" filter="checkerboard(across)">
                                      <p:cBhvr>
                                        <p:cTn id="13" dur="500"/>
                                        <p:tgtEl>
                                          <p:spTgt spid="26628"/>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par>
                                <p:cTn id="19" presetID="5" presetClass="entr" presetSubtype="10" fill="hold" nodeType="withEffect">
                                  <p:stCondLst>
                                    <p:cond delay="0"/>
                                  </p:stCondLst>
                                  <p:childTnLst>
                                    <p:set>
                                      <p:cBhvr>
                                        <p:cTn id="20" dur="1" fill="hold">
                                          <p:stCondLst>
                                            <p:cond delay="0"/>
                                          </p:stCondLst>
                                        </p:cTn>
                                        <p:tgtEl>
                                          <p:spTgt spid="26630"/>
                                        </p:tgtEl>
                                        <p:attrNameLst>
                                          <p:attrName>style.visibility</p:attrName>
                                        </p:attrNameLst>
                                      </p:cBhvr>
                                      <p:to>
                                        <p:strVal val="visible"/>
                                      </p:to>
                                    </p:set>
                                    <p:animEffect transition="in" filter="checkerboard(across)">
                                      <p:cBhvr>
                                        <p:cTn id="21" dur="500"/>
                                        <p:tgtEl>
                                          <p:spTgt spid="26630"/>
                                        </p:tgtEl>
                                      </p:cBhvr>
                                    </p:animEffect>
                                  </p:childTnLst>
                                </p:cTn>
                              </p:par>
                              <p:par>
                                <p:cTn id="22" presetID="5" presetClass="entr" presetSubtype="10" fill="hold" nodeType="withEffect">
                                  <p:stCondLst>
                                    <p:cond delay="0"/>
                                  </p:stCondLst>
                                  <p:childTnLst>
                                    <p:set>
                                      <p:cBhvr>
                                        <p:cTn id="23" dur="1" fill="hold">
                                          <p:stCondLst>
                                            <p:cond delay="0"/>
                                          </p:stCondLst>
                                        </p:cTn>
                                        <p:tgtEl>
                                          <p:spTgt spid="26636"/>
                                        </p:tgtEl>
                                        <p:attrNameLst>
                                          <p:attrName>style.visibility</p:attrName>
                                        </p:attrNameLst>
                                      </p:cBhvr>
                                      <p:to>
                                        <p:strVal val="visible"/>
                                      </p:to>
                                    </p:set>
                                    <p:animEffect transition="in" filter="checkerboard(across)">
                                      <p:cBhvr>
                                        <p:cTn id="24" dur="500"/>
                                        <p:tgtEl>
                                          <p:spTgt spid="26636"/>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heckerboard(across)">
                                      <p:cBhvr>
                                        <p:cTn id="27" dur="500"/>
                                        <p:tgtEl>
                                          <p:spTgt spid="22"/>
                                        </p:tgtEl>
                                      </p:cBhvr>
                                    </p:animEffect>
                                  </p:childTnLst>
                                </p:cTn>
                              </p:par>
                              <p:par>
                                <p:cTn id="28" presetID="5" presetClass="entr" presetSubtype="10" fill="hold" nodeType="withEffect">
                                  <p:stCondLst>
                                    <p:cond delay="0"/>
                                  </p:stCondLst>
                                  <p:childTnLst>
                                    <p:set>
                                      <p:cBhvr>
                                        <p:cTn id="29" dur="1" fill="hold">
                                          <p:stCondLst>
                                            <p:cond delay="0"/>
                                          </p:stCondLst>
                                        </p:cTn>
                                        <p:tgtEl>
                                          <p:spTgt spid="26633"/>
                                        </p:tgtEl>
                                        <p:attrNameLst>
                                          <p:attrName>style.visibility</p:attrName>
                                        </p:attrNameLst>
                                      </p:cBhvr>
                                      <p:to>
                                        <p:strVal val="visible"/>
                                      </p:to>
                                    </p:set>
                                    <p:animEffect transition="in" filter="checkerboard(across)">
                                      <p:cBhvr>
                                        <p:cTn id="30" dur="500"/>
                                        <p:tgtEl>
                                          <p:spTgt spid="26633"/>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26640"/>
                                        </p:tgtEl>
                                        <p:attrNameLst>
                                          <p:attrName>style.visibility</p:attrName>
                                        </p:attrNameLst>
                                      </p:cBhvr>
                                      <p:to>
                                        <p:strVal val="visible"/>
                                      </p:to>
                                    </p:set>
                                    <p:animEffect transition="in" filter="checkerboard(across)">
                                      <p:cBhvr>
                                        <p:cTn id="35" dur="500"/>
                                        <p:tgtEl>
                                          <p:spTgt spid="26640"/>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xit" presetSubtype="10" fill="hold" nodeType="clickEffect">
                                  <p:stCondLst>
                                    <p:cond delay="0"/>
                                  </p:stCondLst>
                                  <p:childTnLst>
                                    <p:animEffect transition="out" filter="checkerboard(across)">
                                      <p:cBhvr>
                                        <p:cTn id="39" dur="500"/>
                                        <p:tgtEl>
                                          <p:spTgt spid="26640"/>
                                        </p:tgtEl>
                                      </p:cBhvr>
                                    </p:animEffect>
                                    <p:set>
                                      <p:cBhvr>
                                        <p:cTn id="40" dur="1" fill="hold">
                                          <p:stCondLst>
                                            <p:cond delay="499"/>
                                          </p:stCondLst>
                                        </p:cTn>
                                        <p:tgtEl>
                                          <p:spTgt spid="2664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checkerboard(across)">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checkerboard(across)">
                                      <p:cBhvr>
                                        <p:cTn id="50" dur="500"/>
                                        <p:tgtEl>
                                          <p:spTgt spid="25"/>
                                        </p:tgtEl>
                                      </p:cBhvr>
                                    </p:animEffect>
                                  </p:childTnLst>
                                </p:cTn>
                              </p:par>
                              <p:par>
                                <p:cTn id="51" presetID="5" presetClass="entr" presetSubtype="10" fill="hold" nodeType="withEffect">
                                  <p:stCondLst>
                                    <p:cond delay="0"/>
                                  </p:stCondLst>
                                  <p:childTnLst>
                                    <p:set>
                                      <p:cBhvr>
                                        <p:cTn id="52" dur="1" fill="hold">
                                          <p:stCondLst>
                                            <p:cond delay="0"/>
                                          </p:stCondLst>
                                        </p:cTn>
                                        <p:tgtEl>
                                          <p:spTgt spid="26641"/>
                                        </p:tgtEl>
                                        <p:attrNameLst>
                                          <p:attrName>style.visibility</p:attrName>
                                        </p:attrNameLst>
                                      </p:cBhvr>
                                      <p:to>
                                        <p:strVal val="visible"/>
                                      </p:to>
                                    </p:set>
                                    <p:animEffect transition="in" filter="checkerboard(across)">
                                      <p:cBhvr>
                                        <p:cTn id="53" dur="500"/>
                                        <p:tgtEl>
                                          <p:spTgt spid="26641"/>
                                        </p:tgtEl>
                                      </p:cBhvr>
                                    </p:animEffect>
                                  </p:childTnLst>
                                </p:cTn>
                              </p:par>
                              <p:par>
                                <p:cTn id="54" presetID="5" presetClass="entr" presetSubtype="10" fill="hold" nodeType="withEffect">
                                  <p:stCondLst>
                                    <p:cond delay="0"/>
                                  </p:stCondLst>
                                  <p:childTnLst>
                                    <p:set>
                                      <p:cBhvr>
                                        <p:cTn id="55" dur="1" fill="hold">
                                          <p:stCondLst>
                                            <p:cond delay="0"/>
                                          </p:stCondLst>
                                        </p:cTn>
                                        <p:tgtEl>
                                          <p:spTgt spid="26644"/>
                                        </p:tgtEl>
                                        <p:attrNameLst>
                                          <p:attrName>style.visibility</p:attrName>
                                        </p:attrNameLst>
                                      </p:cBhvr>
                                      <p:to>
                                        <p:strVal val="visible"/>
                                      </p:to>
                                    </p:set>
                                    <p:animEffect transition="in" filter="checkerboard(across)">
                                      <p:cBhvr>
                                        <p:cTn id="56" dur="500"/>
                                        <p:tgtEl>
                                          <p:spTgt spid="26644"/>
                                        </p:tgtEl>
                                      </p:cBhvr>
                                    </p:animEffect>
                                  </p:childTnLst>
                                </p:cTn>
                              </p:par>
                              <p:par>
                                <p:cTn id="57" presetID="5" presetClass="entr" presetSubtype="10" fill="hold" nodeType="withEffect">
                                  <p:stCondLst>
                                    <p:cond delay="0"/>
                                  </p:stCondLst>
                                  <p:childTnLst>
                                    <p:set>
                                      <p:cBhvr>
                                        <p:cTn id="58" dur="1" fill="hold">
                                          <p:stCondLst>
                                            <p:cond delay="0"/>
                                          </p:stCondLst>
                                        </p:cTn>
                                        <p:tgtEl>
                                          <p:spTgt spid="26651"/>
                                        </p:tgtEl>
                                        <p:attrNameLst>
                                          <p:attrName>style.visibility</p:attrName>
                                        </p:attrNameLst>
                                      </p:cBhvr>
                                      <p:to>
                                        <p:strVal val="visible"/>
                                      </p:to>
                                    </p:set>
                                    <p:animEffect transition="in" filter="checkerboard(across)">
                                      <p:cBhvr>
                                        <p:cTn id="59" dur="500"/>
                                        <p:tgtEl>
                                          <p:spTgt spid="26651"/>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checkerboard(across)">
                                      <p:cBhvr>
                                        <p:cTn id="64" dur="500"/>
                                        <p:tgtEl>
                                          <p:spTgt spid="39"/>
                                        </p:tgtEl>
                                      </p:cBhvr>
                                    </p:animEffect>
                                  </p:childTnLst>
                                </p:cTn>
                              </p:par>
                              <p:par>
                                <p:cTn id="65" presetID="5" presetClass="entr" presetSubtype="10"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checkerboard(across)">
                                      <p:cBhvr>
                                        <p:cTn id="6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22" grpId="0"/>
      <p:bldP spid="25"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solidFill>
                  <a:srgbClr val="FF0000"/>
                </a:solidFill>
              </a:rPr>
              <a:t> </a:t>
            </a:r>
            <a:r>
              <a:rPr lang="fr-FR" dirty="0">
                <a:solidFill>
                  <a:srgbClr val="FF0000"/>
                </a:solidFill>
              </a:rPr>
              <a:t>Introduction</a:t>
            </a:r>
          </a:p>
        </p:txBody>
      </p:sp>
      <p:sp>
        <p:nvSpPr>
          <p:cNvPr id="3" name="Espace réservé du contenu 2"/>
          <p:cNvSpPr>
            <a:spLocks noGrp="1"/>
          </p:cNvSpPr>
          <p:nvPr>
            <p:ph sz="quarter" idx="1"/>
          </p:nvPr>
        </p:nvSpPr>
        <p:spPr>
          <a:xfrm>
            <a:off x="0" y="1600200"/>
            <a:ext cx="9144000" cy="5257800"/>
          </a:xfrm>
        </p:spPr>
        <p:txBody>
          <a:bodyPr>
            <a:normAutofit/>
          </a:bodyPr>
          <a:lstStyle/>
          <a:p>
            <a:pPr>
              <a:buNone/>
            </a:pPr>
            <a:r>
              <a:rPr lang="fr-FR" u="sng" dirty="0">
                <a:solidFill>
                  <a:schemeClr val="accent3">
                    <a:lumMod val="50000"/>
                  </a:schemeClr>
                </a:solidFill>
                <a:latin typeface="Aparajita" pitchFamily="34" charset="0"/>
                <a:cs typeface="Aparajita" pitchFamily="34" charset="0"/>
              </a:rPr>
              <a:t>   Les réactions lentes et les réactions rapides :</a:t>
            </a:r>
          </a:p>
          <a:p>
            <a:pPr fontAlgn="base">
              <a:buFont typeface="Wingdings" pitchFamily="2" charset="2"/>
              <a:buChar char="q"/>
            </a:pPr>
            <a:r>
              <a:rPr lang="fr-FR" b="1" u="sng" dirty="0">
                <a:solidFill>
                  <a:srgbClr val="FF0000"/>
                </a:solidFill>
                <a:latin typeface="Aparajita" pitchFamily="34" charset="0"/>
                <a:cs typeface="Aparajita" pitchFamily="34" charset="0"/>
              </a:rPr>
              <a:t>Réaction lente</a:t>
            </a:r>
          </a:p>
          <a:p>
            <a:pPr fontAlgn="base">
              <a:buNone/>
            </a:pPr>
            <a:r>
              <a:rPr lang="fr-FR" dirty="0">
                <a:latin typeface="Aparajita" pitchFamily="34" charset="0"/>
                <a:cs typeface="Aparajita" pitchFamily="34" charset="0"/>
              </a:rPr>
              <a:t>    Une réaction sera considérée lente si l'évolution temporelle d'un paramètre physico-chimique (comme la couleur, l'acidité, </a:t>
            </a:r>
            <a:r>
              <a:rPr lang="fr-FR" dirty="0" err="1">
                <a:latin typeface="Aparajita" pitchFamily="34" charset="0"/>
                <a:cs typeface="Aparajita" pitchFamily="34" charset="0"/>
              </a:rPr>
              <a:t>etc</a:t>
            </a:r>
            <a:r>
              <a:rPr lang="fr-FR" dirty="0">
                <a:latin typeface="Aparajita" pitchFamily="34" charset="0"/>
                <a:cs typeface="Aparajita" pitchFamily="34" charset="0"/>
              </a:rPr>
              <a:t>) de ce système peut s'apprécier à l'œil nu ou à l'aide d'un appareil de mesure.</a:t>
            </a:r>
          </a:p>
          <a:p>
            <a:pPr fontAlgn="base">
              <a:buFont typeface="Wingdings" pitchFamily="2" charset="2"/>
              <a:buChar char="q"/>
            </a:pPr>
            <a:r>
              <a:rPr lang="fr-FR" b="1" u="sng" dirty="0">
                <a:solidFill>
                  <a:srgbClr val="FF0000"/>
                </a:solidFill>
                <a:latin typeface="Aparajita" pitchFamily="34" charset="0"/>
                <a:cs typeface="Aparajita" pitchFamily="34" charset="0"/>
              </a:rPr>
              <a:t>Réaction rapide</a:t>
            </a:r>
          </a:p>
          <a:p>
            <a:pPr fontAlgn="base">
              <a:buNone/>
            </a:pPr>
            <a:r>
              <a:rPr lang="fr-FR" dirty="0">
                <a:latin typeface="Aparajita" pitchFamily="34" charset="0"/>
                <a:cs typeface="Aparajita" pitchFamily="34" charset="0"/>
              </a:rPr>
              <a:t>    Une réaction sera considérée rapide si sa durée n'excède pas le dixième de seconde ce qui correspond au temps que dure la persistance rétinienne</a:t>
            </a:r>
            <a:r>
              <a:rPr lang="fr-FR" dirty="0">
                <a:latin typeface="Angsana New" pitchFamily="18" charset="-34"/>
                <a:cs typeface="Angsana New" pitchFamily="18" charset="-34"/>
              </a:rPr>
              <a:t>.</a:t>
            </a:r>
          </a:p>
          <a:p>
            <a:endParaRPr lang="fr-F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916528"/>
            <a:ext cx="2020618" cy="369332"/>
          </a:xfrm>
          <a:prstGeom prst="rect">
            <a:avLst/>
          </a:prstGeom>
        </p:spPr>
        <p:txBody>
          <a:bodyPr wrap="none">
            <a:spAutoFit/>
          </a:bodyPr>
          <a:lstStyle/>
          <a:p>
            <a:r>
              <a:rPr lang="fr-FR" b="1" dirty="0"/>
              <a:t>Réactions d’ordre 2</a:t>
            </a:r>
            <a:endParaRPr lang="fr-FR" dirty="0"/>
          </a:p>
        </p:txBody>
      </p:sp>
      <p:pic>
        <p:nvPicPr>
          <p:cNvPr id="5122" name="Picture 2"/>
          <p:cNvPicPr>
            <a:picLocks noChangeAspect="1" noChangeArrowheads="1"/>
          </p:cNvPicPr>
          <p:nvPr/>
        </p:nvPicPr>
        <p:blipFill>
          <a:blip r:embed="rId3"/>
          <a:srcRect/>
          <a:stretch>
            <a:fillRect/>
          </a:stretch>
        </p:blipFill>
        <p:spPr bwMode="auto">
          <a:xfrm>
            <a:off x="500034" y="1428736"/>
            <a:ext cx="2651991" cy="604840"/>
          </a:xfrm>
          <a:prstGeom prst="rect">
            <a:avLst/>
          </a:prstGeom>
          <a:noFill/>
          <a:ln w="9525">
            <a:noFill/>
            <a:miter lim="800000"/>
            <a:headEnd/>
            <a:tailEnd/>
          </a:ln>
          <a:effectLst/>
        </p:spPr>
      </p:pic>
      <p:sp>
        <p:nvSpPr>
          <p:cNvPr id="7" name="ZoneTexte 6"/>
          <p:cNvSpPr txBox="1"/>
          <p:nvPr/>
        </p:nvSpPr>
        <p:spPr>
          <a:xfrm>
            <a:off x="4071934" y="1571612"/>
            <a:ext cx="1143008" cy="369332"/>
          </a:xfrm>
          <a:prstGeom prst="rect">
            <a:avLst/>
          </a:prstGeom>
          <a:noFill/>
        </p:spPr>
        <p:txBody>
          <a:bodyPr wrap="square" rtlCol="0">
            <a:spAutoFit/>
          </a:bodyPr>
          <a:lstStyle/>
          <a:p>
            <a:r>
              <a:rPr lang="fr-FR" dirty="0"/>
              <a:t>donc</a:t>
            </a:r>
          </a:p>
        </p:txBody>
      </p:sp>
      <p:pic>
        <p:nvPicPr>
          <p:cNvPr id="5123" name="Picture 3"/>
          <p:cNvPicPr>
            <a:picLocks noChangeAspect="1" noChangeArrowheads="1"/>
          </p:cNvPicPr>
          <p:nvPr/>
        </p:nvPicPr>
        <p:blipFill>
          <a:blip r:embed="rId4"/>
          <a:srcRect/>
          <a:stretch>
            <a:fillRect/>
          </a:stretch>
        </p:blipFill>
        <p:spPr bwMode="auto">
          <a:xfrm>
            <a:off x="5286380" y="1500174"/>
            <a:ext cx="1747844" cy="545505"/>
          </a:xfrm>
          <a:prstGeom prst="rect">
            <a:avLst/>
          </a:prstGeom>
          <a:noFill/>
          <a:ln w="9525">
            <a:noFill/>
            <a:miter lim="800000"/>
            <a:headEnd/>
            <a:tailEnd/>
          </a:ln>
          <a:effectLst/>
        </p:spPr>
      </p:pic>
      <p:sp>
        <p:nvSpPr>
          <p:cNvPr id="9" name="Rectangle 8"/>
          <p:cNvSpPr/>
          <p:nvPr/>
        </p:nvSpPr>
        <p:spPr>
          <a:xfrm>
            <a:off x="428596" y="2000240"/>
            <a:ext cx="6643734" cy="646331"/>
          </a:xfrm>
          <a:prstGeom prst="rect">
            <a:avLst/>
          </a:prstGeom>
        </p:spPr>
        <p:txBody>
          <a:bodyPr wrap="square">
            <a:spAutoFit/>
          </a:bodyPr>
          <a:lstStyle/>
          <a:p>
            <a:pPr>
              <a:lnSpc>
                <a:spcPct val="200000"/>
              </a:lnSpc>
            </a:pPr>
            <a:r>
              <a:rPr lang="fr-FR" dirty="0"/>
              <a:t>L’intégration de cette équation différentielle donne :</a:t>
            </a:r>
          </a:p>
        </p:txBody>
      </p:sp>
      <p:pic>
        <p:nvPicPr>
          <p:cNvPr id="5124" name="Picture 4"/>
          <p:cNvPicPr>
            <a:picLocks noChangeAspect="1" noChangeArrowheads="1"/>
          </p:cNvPicPr>
          <p:nvPr/>
        </p:nvPicPr>
        <p:blipFill>
          <a:blip r:embed="rId5"/>
          <a:srcRect/>
          <a:stretch>
            <a:fillRect/>
          </a:stretch>
        </p:blipFill>
        <p:spPr bwMode="auto">
          <a:xfrm>
            <a:off x="5500694" y="2071678"/>
            <a:ext cx="1690694" cy="629638"/>
          </a:xfrm>
          <a:prstGeom prst="rect">
            <a:avLst/>
          </a:prstGeom>
          <a:noFill/>
          <a:ln w="9525">
            <a:noFill/>
            <a:miter lim="800000"/>
            <a:headEnd/>
            <a:tailEnd/>
          </a:ln>
          <a:effectLst/>
        </p:spPr>
      </p:pic>
      <p:pic>
        <p:nvPicPr>
          <p:cNvPr id="5125" name="Picture 5"/>
          <p:cNvPicPr>
            <a:picLocks noChangeAspect="1" noChangeArrowheads="1"/>
          </p:cNvPicPr>
          <p:nvPr/>
        </p:nvPicPr>
        <p:blipFill>
          <a:blip r:embed="rId6"/>
          <a:srcRect/>
          <a:stretch>
            <a:fillRect/>
          </a:stretch>
        </p:blipFill>
        <p:spPr bwMode="auto">
          <a:xfrm>
            <a:off x="3643306" y="2857496"/>
            <a:ext cx="1114425" cy="628650"/>
          </a:xfrm>
          <a:prstGeom prst="rect">
            <a:avLst/>
          </a:prstGeom>
          <a:noFill/>
          <a:ln w="9525">
            <a:noFill/>
            <a:miter lim="800000"/>
            <a:headEnd/>
            <a:tailEnd/>
          </a:ln>
          <a:effectLst/>
        </p:spPr>
      </p:pic>
      <p:sp>
        <p:nvSpPr>
          <p:cNvPr id="12" name="Rectangle 11"/>
          <p:cNvSpPr/>
          <p:nvPr/>
        </p:nvSpPr>
        <p:spPr>
          <a:xfrm>
            <a:off x="1000100" y="3000372"/>
            <a:ext cx="2139112" cy="369332"/>
          </a:xfrm>
          <a:prstGeom prst="rect">
            <a:avLst/>
          </a:prstGeom>
        </p:spPr>
        <p:txBody>
          <a:bodyPr wrap="none">
            <a:spAutoFit/>
          </a:bodyPr>
          <a:lstStyle/>
          <a:p>
            <a:r>
              <a:rPr lang="fr-FR" b="1" dirty="0">
                <a:solidFill>
                  <a:schemeClr val="accent2">
                    <a:lumMod val="75000"/>
                  </a:schemeClr>
                </a:solidFill>
              </a:rPr>
              <a:t>Temps de ½ réaction</a:t>
            </a:r>
          </a:p>
        </p:txBody>
      </p:sp>
      <p:pic>
        <p:nvPicPr>
          <p:cNvPr id="5126" name="Picture 6"/>
          <p:cNvPicPr>
            <a:picLocks noChangeAspect="1" noChangeArrowheads="1"/>
          </p:cNvPicPr>
          <p:nvPr/>
        </p:nvPicPr>
        <p:blipFill>
          <a:blip r:embed="rId7"/>
          <a:srcRect/>
          <a:stretch>
            <a:fillRect/>
          </a:stretch>
        </p:blipFill>
        <p:spPr bwMode="auto">
          <a:xfrm>
            <a:off x="5357818" y="2928934"/>
            <a:ext cx="2571750" cy="400050"/>
          </a:xfrm>
          <a:prstGeom prst="rect">
            <a:avLst/>
          </a:prstGeom>
          <a:noFill/>
          <a:ln w="9525">
            <a:noFill/>
            <a:miter lim="800000"/>
            <a:headEnd/>
            <a:tailEnd/>
          </a:ln>
          <a:effectLst/>
        </p:spPr>
      </p:pic>
      <p:pic>
        <p:nvPicPr>
          <p:cNvPr id="5127" name="Picture 7"/>
          <p:cNvPicPr>
            <a:picLocks noChangeAspect="1" noChangeArrowheads="1"/>
          </p:cNvPicPr>
          <p:nvPr/>
        </p:nvPicPr>
        <p:blipFill>
          <a:blip r:embed="rId8"/>
          <a:srcRect/>
          <a:stretch>
            <a:fillRect/>
          </a:stretch>
        </p:blipFill>
        <p:spPr bwMode="auto">
          <a:xfrm>
            <a:off x="2214546" y="3500438"/>
            <a:ext cx="3643338" cy="2576657"/>
          </a:xfrm>
          <a:prstGeom prst="rect">
            <a:avLst/>
          </a:prstGeom>
          <a:noFill/>
          <a:ln w="9525">
            <a:noFill/>
            <a:miter lim="800000"/>
            <a:headEnd/>
            <a:tailEnd/>
          </a:ln>
          <a:effectLst/>
        </p:spPr>
      </p:pic>
      <p:grpSp>
        <p:nvGrpSpPr>
          <p:cNvPr id="3" name="Group 22"/>
          <p:cNvGrpSpPr>
            <a:grpSpLocks/>
          </p:cNvGrpSpPr>
          <p:nvPr/>
        </p:nvGrpSpPr>
        <p:grpSpPr bwMode="auto">
          <a:xfrm>
            <a:off x="0" y="0"/>
            <a:ext cx="6472238" cy="584200"/>
            <a:chOff x="0" y="0"/>
            <a:chExt cx="4077" cy="368"/>
          </a:xfrm>
        </p:grpSpPr>
        <p:pic>
          <p:nvPicPr>
            <p:cNvPr id="17" name="Picture 10" descr="haut"/>
            <p:cNvPicPr>
              <a:picLocks noChangeAspect="1" noChangeArrowheads="1"/>
            </p:cNvPicPr>
            <p:nvPr/>
          </p:nvPicPr>
          <p:blipFill>
            <a:blip r:embed="rId9"/>
            <a:srcRect/>
            <a:stretch>
              <a:fillRect/>
            </a:stretch>
          </p:blipFill>
          <p:spPr bwMode="auto">
            <a:xfrm>
              <a:off x="0" y="0"/>
              <a:ext cx="4077" cy="366"/>
            </a:xfrm>
            <a:prstGeom prst="rect">
              <a:avLst/>
            </a:prstGeom>
            <a:noFill/>
            <a:ln w="9525">
              <a:noFill/>
              <a:miter lim="800000"/>
              <a:headEnd/>
              <a:tailEnd/>
            </a:ln>
          </p:spPr>
        </p:pic>
        <p:sp>
          <p:nvSpPr>
            <p:cNvPr id="18" name="Text Box 11"/>
            <p:cNvSpPr txBox="1">
              <a:spLocks noChangeArrowheads="1"/>
            </p:cNvSpPr>
            <p:nvPr/>
          </p:nvSpPr>
          <p:spPr bwMode="auto">
            <a:xfrm>
              <a:off x="180" y="0"/>
              <a:ext cx="3709" cy="368"/>
            </a:xfrm>
            <a:prstGeom prst="rect">
              <a:avLst/>
            </a:prstGeom>
            <a:noFill/>
            <a:ln w="9525">
              <a:noFill/>
              <a:miter lim="800000"/>
              <a:headEnd/>
              <a:tailEnd/>
            </a:ln>
          </p:spPr>
          <p:txBody>
            <a:bodyPr wrap="square" lIns="91424" tIns="45712" rIns="91424" bIns="45712">
              <a:spAutoFit/>
            </a:bodyPr>
            <a:lstStyle/>
            <a:p>
              <a:r>
                <a:rPr lang="fr-FR" sz="1600" b="1" dirty="0">
                  <a:solidFill>
                    <a:schemeClr val="bg1"/>
                  </a:solidFill>
                  <a:latin typeface="Trebuchet MS" pitchFamily="34" charset="0"/>
                  <a:ea typeface="MS PGothic" pitchFamily="34" charset="-128"/>
                </a:rPr>
                <a:t>Étude de quelques réactions d’ordre simple</a:t>
              </a:r>
            </a:p>
            <a:p>
              <a:endParaRPr lang="fr-FR" sz="1600" b="1" dirty="0">
                <a:solidFill>
                  <a:schemeClr val="bg1"/>
                </a:solidFill>
                <a:latin typeface="Trebuchet MS" pitchFamily="34" charset="0"/>
                <a:ea typeface="MS PGothic" pitchFamily="34" charset="-128"/>
              </a:endParaRPr>
            </a:p>
          </p:txBody>
        </p:sp>
      </p:grpSp>
      <p:sp>
        <p:nvSpPr>
          <p:cNvPr id="19" name="ZoneTexte 18"/>
          <p:cNvSpPr txBox="1"/>
          <p:nvPr/>
        </p:nvSpPr>
        <p:spPr>
          <a:xfrm>
            <a:off x="214282" y="5786454"/>
            <a:ext cx="1714512" cy="369332"/>
          </a:xfrm>
          <a:prstGeom prst="rect">
            <a:avLst/>
          </a:prstGeom>
          <a:noFill/>
        </p:spPr>
        <p:txBody>
          <a:bodyPr wrap="square" rtlCol="0">
            <a:spAutoFit/>
          </a:bodyPr>
          <a:lstStyle/>
          <a:p>
            <a:r>
              <a:rPr lang="fr-FR" dirty="0"/>
              <a:t>Exemple:</a:t>
            </a:r>
          </a:p>
        </p:txBody>
      </p:sp>
      <p:pic>
        <p:nvPicPr>
          <p:cNvPr id="2050" name="Picture 2"/>
          <p:cNvPicPr>
            <a:picLocks noChangeAspect="1" noChangeArrowheads="1"/>
          </p:cNvPicPr>
          <p:nvPr/>
        </p:nvPicPr>
        <p:blipFill>
          <a:blip r:embed="rId10"/>
          <a:srcRect/>
          <a:stretch>
            <a:fillRect/>
          </a:stretch>
        </p:blipFill>
        <p:spPr bwMode="auto">
          <a:xfrm>
            <a:off x="1214414" y="5786454"/>
            <a:ext cx="6543675" cy="762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500"/>
                                        <p:tgtEl>
                                          <p:spTgt spid="51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nodeType="withEffect">
                                  <p:stCondLst>
                                    <p:cond delay="0"/>
                                  </p:stCondLst>
                                  <p:childTnLst>
                                    <p:set>
                                      <p:cBhvr>
                                        <p:cTn id="12" dur="1" fill="hold">
                                          <p:stCondLst>
                                            <p:cond delay="0"/>
                                          </p:stCondLst>
                                        </p:cTn>
                                        <p:tgtEl>
                                          <p:spTgt spid="5123"/>
                                        </p:tgtEl>
                                        <p:attrNameLst>
                                          <p:attrName>style.visibility</p:attrName>
                                        </p:attrNameLst>
                                      </p:cBhvr>
                                      <p:to>
                                        <p:strVal val="visible"/>
                                      </p:to>
                                    </p:set>
                                    <p:animEffect transition="in" filter="checkerboard(across)">
                                      <p:cBhvr>
                                        <p:cTn id="13" dur="500"/>
                                        <p:tgtEl>
                                          <p:spTgt spid="512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par>
                                <p:cTn id="19" presetID="5" presetClass="entr" presetSubtype="10"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checkerboard(across)">
                                      <p:cBhvr>
                                        <p:cTn id="21" dur="500"/>
                                        <p:tgtEl>
                                          <p:spTgt spid="5124"/>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5127"/>
                                        </p:tgtEl>
                                        <p:attrNameLst>
                                          <p:attrName>style.visibility</p:attrName>
                                        </p:attrNameLst>
                                      </p:cBhvr>
                                      <p:to>
                                        <p:strVal val="visible"/>
                                      </p:to>
                                    </p:set>
                                    <p:animEffect transition="in" filter="checkerboard(across)">
                                      <p:cBhvr>
                                        <p:cTn id="26" dur="500"/>
                                        <p:tgtEl>
                                          <p:spTgt spid="5127"/>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heckerboard(across)">
                                      <p:cBhvr>
                                        <p:cTn id="31" dur="500"/>
                                        <p:tgtEl>
                                          <p:spTgt spid="12"/>
                                        </p:tgtEl>
                                      </p:cBhvr>
                                    </p:animEffect>
                                  </p:childTnLst>
                                </p:cTn>
                              </p:par>
                              <p:par>
                                <p:cTn id="32" presetID="5" presetClass="entr" presetSubtype="10" fill="hold" nodeType="withEffect">
                                  <p:stCondLst>
                                    <p:cond delay="0"/>
                                  </p:stCondLst>
                                  <p:childTnLst>
                                    <p:set>
                                      <p:cBhvr>
                                        <p:cTn id="33" dur="1" fill="hold">
                                          <p:stCondLst>
                                            <p:cond delay="0"/>
                                          </p:stCondLst>
                                        </p:cTn>
                                        <p:tgtEl>
                                          <p:spTgt spid="5125"/>
                                        </p:tgtEl>
                                        <p:attrNameLst>
                                          <p:attrName>style.visibility</p:attrName>
                                        </p:attrNameLst>
                                      </p:cBhvr>
                                      <p:to>
                                        <p:strVal val="visible"/>
                                      </p:to>
                                    </p:set>
                                    <p:animEffect transition="in" filter="checkerboard(across)">
                                      <p:cBhvr>
                                        <p:cTn id="34" dur="500"/>
                                        <p:tgtEl>
                                          <p:spTgt spid="5125"/>
                                        </p:tgtEl>
                                      </p:cBhvr>
                                    </p:animEffect>
                                  </p:childTnLst>
                                </p:cTn>
                              </p:par>
                              <p:par>
                                <p:cTn id="35" presetID="5" presetClass="entr" presetSubtype="10" fill="hold" nodeType="withEffect">
                                  <p:stCondLst>
                                    <p:cond delay="0"/>
                                  </p:stCondLst>
                                  <p:childTnLst>
                                    <p:set>
                                      <p:cBhvr>
                                        <p:cTn id="36" dur="1" fill="hold">
                                          <p:stCondLst>
                                            <p:cond delay="0"/>
                                          </p:stCondLst>
                                        </p:cTn>
                                        <p:tgtEl>
                                          <p:spTgt spid="5126"/>
                                        </p:tgtEl>
                                        <p:attrNameLst>
                                          <p:attrName>style.visibility</p:attrName>
                                        </p:attrNameLst>
                                      </p:cBhvr>
                                      <p:to>
                                        <p:strVal val="visible"/>
                                      </p:to>
                                    </p:set>
                                    <p:animEffect transition="in" filter="checkerboard(across)">
                                      <p:cBhvr>
                                        <p:cTn id="37" dur="500"/>
                                        <p:tgtEl>
                                          <p:spTgt spid="5126"/>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2050"/>
                                        </p:tgtEl>
                                        <p:attrNameLst>
                                          <p:attrName>style.visibility</p:attrName>
                                        </p:attrNameLst>
                                      </p:cBhvr>
                                      <p:to>
                                        <p:strVal val="visible"/>
                                      </p:to>
                                    </p:set>
                                    <p:animEffect transition="in" filter="checkerboard(across)">
                                      <p:cBhvr>
                                        <p:cTn id="42" dur="500"/>
                                        <p:tgtEl>
                                          <p:spTgt spid="2050"/>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checkerboard(across)">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2844" y="857232"/>
            <a:ext cx="8286808" cy="369332"/>
          </a:xfrm>
          <a:prstGeom prst="rect">
            <a:avLst/>
          </a:prstGeom>
          <a:noFill/>
        </p:spPr>
        <p:txBody>
          <a:bodyPr wrap="square" rtlCol="0">
            <a:spAutoFit/>
          </a:bodyPr>
          <a:lstStyle/>
          <a:p>
            <a:r>
              <a:rPr lang="fr-FR" dirty="0"/>
              <a:t>Le tableau d’avancement (en concentrations) est le suivant :</a:t>
            </a:r>
          </a:p>
        </p:txBody>
      </p:sp>
      <p:sp>
        <p:nvSpPr>
          <p:cNvPr id="5" name="Rectangle 4"/>
          <p:cNvSpPr/>
          <p:nvPr/>
        </p:nvSpPr>
        <p:spPr>
          <a:xfrm>
            <a:off x="5354245" y="1416594"/>
            <a:ext cx="3789755" cy="369332"/>
          </a:xfrm>
          <a:prstGeom prst="rect">
            <a:avLst/>
          </a:prstGeom>
        </p:spPr>
        <p:txBody>
          <a:bodyPr wrap="none">
            <a:spAutoFit/>
          </a:bodyPr>
          <a:lstStyle/>
          <a:p>
            <a:r>
              <a:rPr lang="fr-FR" dirty="0"/>
              <a:t>La vitesse de réaction est donnée par :</a:t>
            </a:r>
          </a:p>
        </p:txBody>
      </p:sp>
      <p:pic>
        <p:nvPicPr>
          <p:cNvPr id="2050" name="Picture 2"/>
          <p:cNvPicPr>
            <a:picLocks noChangeAspect="1" noChangeArrowheads="1"/>
          </p:cNvPicPr>
          <p:nvPr/>
        </p:nvPicPr>
        <p:blipFill>
          <a:blip r:embed="rId3"/>
          <a:srcRect/>
          <a:stretch>
            <a:fillRect/>
          </a:stretch>
        </p:blipFill>
        <p:spPr bwMode="auto">
          <a:xfrm>
            <a:off x="0" y="1214422"/>
            <a:ext cx="5364005" cy="107633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5572132" y="1785926"/>
            <a:ext cx="3397273" cy="571504"/>
          </a:xfrm>
          <a:prstGeom prst="rect">
            <a:avLst/>
          </a:prstGeom>
          <a:noFill/>
          <a:ln w="9525">
            <a:noFill/>
            <a:miter lim="800000"/>
            <a:headEnd/>
            <a:tailEnd/>
          </a:ln>
          <a:effectLst/>
        </p:spPr>
      </p:pic>
      <p:sp>
        <p:nvSpPr>
          <p:cNvPr id="7" name="Rectangle 6"/>
          <p:cNvSpPr/>
          <p:nvPr/>
        </p:nvSpPr>
        <p:spPr>
          <a:xfrm>
            <a:off x="428596" y="2500306"/>
            <a:ext cx="3144194" cy="369332"/>
          </a:xfrm>
          <a:prstGeom prst="rect">
            <a:avLst/>
          </a:prstGeom>
        </p:spPr>
        <p:txBody>
          <a:bodyPr wrap="none">
            <a:spAutoFit/>
          </a:bodyPr>
          <a:lstStyle/>
          <a:p>
            <a:r>
              <a:rPr lang="fr-FR" b="1" dirty="0">
                <a:solidFill>
                  <a:srgbClr val="C00000"/>
                </a:solidFill>
              </a:rPr>
              <a:t>Proportions stœchiométriques</a:t>
            </a:r>
            <a:endParaRPr lang="fr-FR" dirty="0">
              <a:solidFill>
                <a:srgbClr val="C00000"/>
              </a:solidFill>
            </a:endParaRPr>
          </a:p>
        </p:txBody>
      </p:sp>
      <p:sp>
        <p:nvSpPr>
          <p:cNvPr id="8" name="Rectangle 7"/>
          <p:cNvSpPr/>
          <p:nvPr/>
        </p:nvSpPr>
        <p:spPr>
          <a:xfrm>
            <a:off x="285720" y="2928934"/>
            <a:ext cx="5857916" cy="369332"/>
          </a:xfrm>
          <a:prstGeom prst="rect">
            <a:avLst/>
          </a:prstGeom>
        </p:spPr>
        <p:txBody>
          <a:bodyPr wrap="square">
            <a:spAutoFit/>
          </a:bodyPr>
          <a:lstStyle/>
          <a:p>
            <a:r>
              <a:rPr lang="fr-FR" dirty="0"/>
              <a:t>Dans le cas de proportions initiales stœchiométriques, on a</a:t>
            </a:r>
          </a:p>
        </p:txBody>
      </p:sp>
      <p:pic>
        <p:nvPicPr>
          <p:cNvPr id="2052" name="Picture 4"/>
          <p:cNvPicPr>
            <a:picLocks noChangeAspect="1" noChangeArrowheads="1"/>
          </p:cNvPicPr>
          <p:nvPr/>
        </p:nvPicPr>
        <p:blipFill>
          <a:blip r:embed="rId5"/>
          <a:srcRect/>
          <a:stretch>
            <a:fillRect/>
          </a:stretch>
        </p:blipFill>
        <p:spPr bwMode="auto">
          <a:xfrm>
            <a:off x="6357950" y="3000372"/>
            <a:ext cx="1488292" cy="357190"/>
          </a:xfrm>
          <a:prstGeom prst="rect">
            <a:avLst/>
          </a:prstGeom>
          <a:noFill/>
          <a:ln w="9525">
            <a:noFill/>
            <a:miter lim="800000"/>
            <a:headEnd/>
            <a:tailEnd/>
          </a:ln>
          <a:effectLst/>
        </p:spPr>
      </p:pic>
      <p:sp>
        <p:nvSpPr>
          <p:cNvPr id="10" name="Rectangle 9"/>
          <p:cNvSpPr/>
          <p:nvPr/>
        </p:nvSpPr>
        <p:spPr>
          <a:xfrm>
            <a:off x="285720" y="3416858"/>
            <a:ext cx="4572000" cy="369332"/>
          </a:xfrm>
          <a:prstGeom prst="rect">
            <a:avLst/>
          </a:prstGeom>
        </p:spPr>
        <p:txBody>
          <a:bodyPr>
            <a:spAutoFit/>
          </a:bodyPr>
          <a:lstStyle/>
          <a:p>
            <a:r>
              <a:rPr lang="fr-FR" dirty="0"/>
              <a:t>Dans ce cas, on peut écrire :</a:t>
            </a:r>
          </a:p>
        </p:txBody>
      </p:sp>
      <p:pic>
        <p:nvPicPr>
          <p:cNvPr id="2053" name="Picture 5"/>
          <p:cNvPicPr>
            <a:picLocks noChangeAspect="1" noChangeArrowheads="1"/>
          </p:cNvPicPr>
          <p:nvPr/>
        </p:nvPicPr>
        <p:blipFill>
          <a:blip r:embed="rId6"/>
          <a:srcRect/>
          <a:stretch>
            <a:fillRect/>
          </a:stretch>
        </p:blipFill>
        <p:spPr bwMode="auto">
          <a:xfrm>
            <a:off x="3214678" y="3357562"/>
            <a:ext cx="5637108" cy="571504"/>
          </a:xfrm>
          <a:prstGeom prst="rect">
            <a:avLst/>
          </a:prstGeom>
          <a:noFill/>
          <a:ln w="9525">
            <a:noFill/>
            <a:miter lim="800000"/>
            <a:headEnd/>
            <a:tailEnd/>
          </a:ln>
          <a:effectLst/>
        </p:spPr>
      </p:pic>
      <p:grpSp>
        <p:nvGrpSpPr>
          <p:cNvPr id="2" name="Group 22"/>
          <p:cNvGrpSpPr>
            <a:grpSpLocks/>
          </p:cNvGrpSpPr>
          <p:nvPr/>
        </p:nvGrpSpPr>
        <p:grpSpPr bwMode="auto">
          <a:xfrm>
            <a:off x="0" y="0"/>
            <a:ext cx="6472238" cy="584200"/>
            <a:chOff x="0" y="0"/>
            <a:chExt cx="4077" cy="368"/>
          </a:xfrm>
        </p:grpSpPr>
        <p:pic>
          <p:nvPicPr>
            <p:cNvPr id="13" name="Picture 10" descr="haut"/>
            <p:cNvPicPr>
              <a:picLocks noChangeAspect="1" noChangeArrowheads="1"/>
            </p:cNvPicPr>
            <p:nvPr/>
          </p:nvPicPr>
          <p:blipFill>
            <a:blip r:embed="rId7"/>
            <a:srcRect/>
            <a:stretch>
              <a:fillRect/>
            </a:stretch>
          </p:blipFill>
          <p:spPr bwMode="auto">
            <a:xfrm>
              <a:off x="0" y="0"/>
              <a:ext cx="4077" cy="366"/>
            </a:xfrm>
            <a:prstGeom prst="rect">
              <a:avLst/>
            </a:prstGeom>
            <a:noFill/>
            <a:ln w="9525">
              <a:noFill/>
              <a:miter lim="800000"/>
              <a:headEnd/>
              <a:tailEnd/>
            </a:ln>
          </p:spPr>
        </p:pic>
        <p:sp>
          <p:nvSpPr>
            <p:cNvPr id="14" name="Text Box 11"/>
            <p:cNvSpPr txBox="1">
              <a:spLocks noChangeArrowheads="1"/>
            </p:cNvSpPr>
            <p:nvPr/>
          </p:nvSpPr>
          <p:spPr bwMode="auto">
            <a:xfrm>
              <a:off x="180" y="0"/>
              <a:ext cx="3709" cy="368"/>
            </a:xfrm>
            <a:prstGeom prst="rect">
              <a:avLst/>
            </a:prstGeom>
            <a:noFill/>
            <a:ln w="9525">
              <a:noFill/>
              <a:miter lim="800000"/>
              <a:headEnd/>
              <a:tailEnd/>
            </a:ln>
          </p:spPr>
          <p:txBody>
            <a:bodyPr wrap="square" lIns="91424" tIns="45712" rIns="91424" bIns="45712">
              <a:spAutoFit/>
            </a:bodyPr>
            <a:lstStyle/>
            <a:p>
              <a:r>
                <a:rPr lang="fr-FR" sz="1600" b="1" dirty="0">
                  <a:solidFill>
                    <a:schemeClr val="bg1"/>
                  </a:solidFill>
                  <a:latin typeface="Trebuchet MS" pitchFamily="34" charset="0"/>
                  <a:ea typeface="MS PGothic" pitchFamily="34" charset="-128"/>
                </a:rPr>
                <a:t>Étude des réactions d’ordre 1 par rapport à A et B</a:t>
              </a:r>
            </a:p>
            <a:p>
              <a:endParaRPr lang="fr-FR" sz="1600" b="1" dirty="0">
                <a:solidFill>
                  <a:schemeClr val="bg1"/>
                </a:solidFill>
                <a:latin typeface="Trebuchet MS" pitchFamily="34" charset="0"/>
                <a:ea typeface="MS PGothic" pitchFamily="34" charset="-128"/>
              </a:endParaRPr>
            </a:p>
          </p:txBody>
        </p:sp>
      </p:grpSp>
      <p:sp>
        <p:nvSpPr>
          <p:cNvPr id="15" name="Rectangle 14"/>
          <p:cNvSpPr/>
          <p:nvPr/>
        </p:nvSpPr>
        <p:spPr>
          <a:xfrm>
            <a:off x="285720" y="4071941"/>
            <a:ext cx="3595087" cy="369332"/>
          </a:xfrm>
          <a:prstGeom prst="rect">
            <a:avLst/>
          </a:prstGeom>
        </p:spPr>
        <p:txBody>
          <a:bodyPr wrap="none">
            <a:spAutoFit/>
          </a:bodyPr>
          <a:lstStyle/>
          <a:p>
            <a:r>
              <a:rPr lang="fr-FR" dirty="0"/>
              <a:t>La vitesse de réaction devient donc :</a:t>
            </a:r>
          </a:p>
        </p:txBody>
      </p:sp>
      <p:pic>
        <p:nvPicPr>
          <p:cNvPr id="2054" name="Picture 6"/>
          <p:cNvPicPr>
            <a:picLocks noChangeAspect="1" noChangeArrowheads="1"/>
          </p:cNvPicPr>
          <p:nvPr/>
        </p:nvPicPr>
        <p:blipFill>
          <a:blip r:embed="rId8"/>
          <a:srcRect/>
          <a:stretch>
            <a:fillRect/>
          </a:stretch>
        </p:blipFill>
        <p:spPr bwMode="auto">
          <a:xfrm>
            <a:off x="4000496" y="3929065"/>
            <a:ext cx="3919482" cy="642943"/>
          </a:xfrm>
          <a:prstGeom prst="rect">
            <a:avLst/>
          </a:prstGeom>
          <a:noFill/>
          <a:ln w="9525">
            <a:noFill/>
            <a:miter lim="800000"/>
            <a:headEnd/>
            <a:tailEnd/>
          </a:ln>
          <a:effectLst/>
        </p:spPr>
      </p:pic>
      <p:sp>
        <p:nvSpPr>
          <p:cNvPr id="18" name="Rectangle 17"/>
          <p:cNvSpPr/>
          <p:nvPr/>
        </p:nvSpPr>
        <p:spPr>
          <a:xfrm>
            <a:off x="285720" y="4714884"/>
            <a:ext cx="3072957" cy="369332"/>
          </a:xfrm>
          <a:prstGeom prst="rect">
            <a:avLst/>
          </a:prstGeom>
        </p:spPr>
        <p:txBody>
          <a:bodyPr wrap="none">
            <a:spAutoFit/>
          </a:bodyPr>
          <a:lstStyle/>
          <a:p>
            <a:r>
              <a:rPr lang="fr-FR" dirty="0"/>
              <a:t>On en déduit, pour l’espèce A :</a:t>
            </a:r>
          </a:p>
        </p:txBody>
      </p:sp>
      <p:pic>
        <p:nvPicPr>
          <p:cNvPr id="2055" name="Picture 7"/>
          <p:cNvPicPr>
            <a:picLocks noChangeAspect="1" noChangeArrowheads="1"/>
          </p:cNvPicPr>
          <p:nvPr/>
        </p:nvPicPr>
        <p:blipFill>
          <a:blip r:embed="rId9"/>
          <a:srcRect/>
          <a:stretch>
            <a:fillRect/>
          </a:stretch>
        </p:blipFill>
        <p:spPr bwMode="auto">
          <a:xfrm>
            <a:off x="3428992" y="4572008"/>
            <a:ext cx="2034430" cy="714380"/>
          </a:xfrm>
          <a:prstGeom prst="rect">
            <a:avLst/>
          </a:prstGeom>
          <a:noFill/>
          <a:ln w="9525">
            <a:noFill/>
            <a:miter lim="800000"/>
            <a:headEnd/>
            <a:tailEnd/>
          </a:ln>
          <a:effectLst/>
        </p:spPr>
      </p:pic>
      <p:sp>
        <p:nvSpPr>
          <p:cNvPr id="20" name="Rectangle 19"/>
          <p:cNvSpPr/>
          <p:nvPr/>
        </p:nvSpPr>
        <p:spPr>
          <a:xfrm>
            <a:off x="285720" y="5286388"/>
            <a:ext cx="8143932" cy="923330"/>
          </a:xfrm>
          <a:prstGeom prst="rect">
            <a:avLst/>
          </a:prstGeom>
        </p:spPr>
        <p:txBody>
          <a:bodyPr wrap="square">
            <a:spAutoFit/>
          </a:bodyPr>
          <a:lstStyle/>
          <a:p>
            <a:pPr>
              <a:lnSpc>
                <a:spcPct val="150000"/>
              </a:lnSpc>
            </a:pPr>
            <a:r>
              <a:rPr lang="fr-FR" dirty="0"/>
              <a:t>Ceci est similaire à une réaction d’ordre 2 avec une constante de vitesse égale à</a:t>
            </a:r>
          </a:p>
          <a:p>
            <a:pPr>
              <a:lnSpc>
                <a:spcPct val="150000"/>
              </a:lnSpc>
            </a:pPr>
            <a:r>
              <a:rPr lang="fr-FR" dirty="0"/>
              <a:t>L’évolution de la concentration de l’espèce A est donc donnée par :</a:t>
            </a:r>
          </a:p>
        </p:txBody>
      </p:sp>
      <p:pic>
        <p:nvPicPr>
          <p:cNvPr id="2056" name="Picture 8"/>
          <p:cNvPicPr>
            <a:picLocks noChangeAspect="1" noChangeArrowheads="1"/>
          </p:cNvPicPr>
          <p:nvPr/>
        </p:nvPicPr>
        <p:blipFill>
          <a:blip r:embed="rId10"/>
          <a:srcRect/>
          <a:stretch>
            <a:fillRect/>
          </a:stretch>
        </p:blipFill>
        <p:spPr bwMode="auto">
          <a:xfrm>
            <a:off x="4214810" y="6143644"/>
            <a:ext cx="1968190" cy="642942"/>
          </a:xfrm>
          <a:prstGeom prst="rect">
            <a:avLst/>
          </a:prstGeom>
          <a:noFill/>
          <a:ln w="9525">
            <a:noFill/>
            <a:miter lim="800000"/>
            <a:headEnd/>
            <a:tailEnd/>
          </a:ln>
          <a:effectLst/>
        </p:spPr>
      </p:pic>
      <p:pic>
        <p:nvPicPr>
          <p:cNvPr id="2057" name="Picture 9"/>
          <p:cNvPicPr>
            <a:picLocks noChangeAspect="1" noChangeArrowheads="1"/>
          </p:cNvPicPr>
          <p:nvPr/>
        </p:nvPicPr>
        <p:blipFill>
          <a:blip r:embed="rId11"/>
          <a:srcRect/>
          <a:stretch>
            <a:fillRect/>
          </a:stretch>
        </p:blipFill>
        <p:spPr bwMode="auto">
          <a:xfrm>
            <a:off x="7858148" y="5402167"/>
            <a:ext cx="428628" cy="38428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checkerboard(across)">
                                      <p:cBhvr>
                                        <p:cTn id="10" dur="500"/>
                                        <p:tgtEl>
                                          <p:spTgt spid="205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par>
                                <p:cTn id="19" presetID="5" presetClass="entr" presetSubtype="1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checkerboard(across)">
                                      <p:cBhvr>
                                        <p:cTn id="21" dur="500"/>
                                        <p:tgtEl>
                                          <p:spTgt spid="2052"/>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2053"/>
                                        </p:tgtEl>
                                        <p:attrNameLst>
                                          <p:attrName>style.visibility</p:attrName>
                                        </p:attrNameLst>
                                      </p:cBhvr>
                                      <p:to>
                                        <p:strVal val="visible"/>
                                      </p:to>
                                    </p:set>
                                    <p:animEffect transition="in" filter="checkerboard(across)">
                                      <p:cBhvr>
                                        <p:cTn id="26" dur="500"/>
                                        <p:tgtEl>
                                          <p:spTgt spid="2053"/>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heckerboard(across)">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heckerboard(across)">
                                      <p:cBhvr>
                                        <p:cTn id="34" dur="500"/>
                                        <p:tgtEl>
                                          <p:spTgt spid="15"/>
                                        </p:tgtEl>
                                      </p:cBhvr>
                                    </p:animEffect>
                                  </p:childTnLst>
                                </p:cTn>
                              </p:par>
                              <p:par>
                                <p:cTn id="35" presetID="5" presetClass="entr" presetSubtype="10" fill="hold" nodeType="withEffect">
                                  <p:stCondLst>
                                    <p:cond delay="0"/>
                                  </p:stCondLst>
                                  <p:childTnLst>
                                    <p:set>
                                      <p:cBhvr>
                                        <p:cTn id="36" dur="1" fill="hold">
                                          <p:stCondLst>
                                            <p:cond delay="0"/>
                                          </p:stCondLst>
                                        </p:cTn>
                                        <p:tgtEl>
                                          <p:spTgt spid="2054"/>
                                        </p:tgtEl>
                                        <p:attrNameLst>
                                          <p:attrName>style.visibility</p:attrName>
                                        </p:attrNameLst>
                                      </p:cBhvr>
                                      <p:to>
                                        <p:strVal val="visible"/>
                                      </p:to>
                                    </p:set>
                                    <p:animEffect transition="in" filter="checkerboard(across)">
                                      <p:cBhvr>
                                        <p:cTn id="37" dur="500"/>
                                        <p:tgtEl>
                                          <p:spTgt spid="2054"/>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heckerboard(across)">
                                      <p:cBhvr>
                                        <p:cTn id="40" dur="500"/>
                                        <p:tgtEl>
                                          <p:spTgt spid="18"/>
                                        </p:tgtEl>
                                      </p:cBhvr>
                                    </p:animEffect>
                                  </p:childTnLst>
                                </p:cTn>
                              </p:par>
                              <p:par>
                                <p:cTn id="41" presetID="5" presetClass="entr" presetSubtype="10" fill="hold" nodeType="withEffect">
                                  <p:stCondLst>
                                    <p:cond delay="0"/>
                                  </p:stCondLst>
                                  <p:childTnLst>
                                    <p:set>
                                      <p:cBhvr>
                                        <p:cTn id="42" dur="1" fill="hold">
                                          <p:stCondLst>
                                            <p:cond delay="0"/>
                                          </p:stCondLst>
                                        </p:cTn>
                                        <p:tgtEl>
                                          <p:spTgt spid="2055"/>
                                        </p:tgtEl>
                                        <p:attrNameLst>
                                          <p:attrName>style.visibility</p:attrName>
                                        </p:attrNameLst>
                                      </p:cBhvr>
                                      <p:to>
                                        <p:strVal val="visible"/>
                                      </p:to>
                                    </p:set>
                                    <p:animEffect transition="in" filter="checkerboard(across)">
                                      <p:cBhvr>
                                        <p:cTn id="43" dur="500"/>
                                        <p:tgtEl>
                                          <p:spTgt spid="2055"/>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checkerboard(across)">
                                      <p:cBhvr>
                                        <p:cTn id="48" dur="500"/>
                                        <p:tgtEl>
                                          <p:spTgt spid="20"/>
                                        </p:tgtEl>
                                      </p:cBhvr>
                                    </p:animEffect>
                                  </p:childTnLst>
                                </p:cTn>
                              </p:par>
                              <p:par>
                                <p:cTn id="49" presetID="5" presetClass="entr" presetSubtype="10" fill="hold" nodeType="withEffect">
                                  <p:stCondLst>
                                    <p:cond delay="0"/>
                                  </p:stCondLst>
                                  <p:childTnLst>
                                    <p:set>
                                      <p:cBhvr>
                                        <p:cTn id="50" dur="1" fill="hold">
                                          <p:stCondLst>
                                            <p:cond delay="0"/>
                                          </p:stCondLst>
                                        </p:cTn>
                                        <p:tgtEl>
                                          <p:spTgt spid="2057"/>
                                        </p:tgtEl>
                                        <p:attrNameLst>
                                          <p:attrName>style.visibility</p:attrName>
                                        </p:attrNameLst>
                                      </p:cBhvr>
                                      <p:to>
                                        <p:strVal val="visible"/>
                                      </p:to>
                                    </p:set>
                                    <p:animEffect transition="in" filter="checkerboard(across)">
                                      <p:cBhvr>
                                        <p:cTn id="51" dur="500"/>
                                        <p:tgtEl>
                                          <p:spTgt spid="2057"/>
                                        </p:tgtEl>
                                      </p:cBhvr>
                                    </p:animEffect>
                                  </p:childTnLst>
                                </p:cTn>
                              </p:par>
                              <p:par>
                                <p:cTn id="52" presetID="5" presetClass="entr" presetSubtype="10" fill="hold" nodeType="withEffect">
                                  <p:stCondLst>
                                    <p:cond delay="0"/>
                                  </p:stCondLst>
                                  <p:childTnLst>
                                    <p:set>
                                      <p:cBhvr>
                                        <p:cTn id="53" dur="1" fill="hold">
                                          <p:stCondLst>
                                            <p:cond delay="0"/>
                                          </p:stCondLst>
                                        </p:cTn>
                                        <p:tgtEl>
                                          <p:spTgt spid="2056"/>
                                        </p:tgtEl>
                                        <p:attrNameLst>
                                          <p:attrName>style.visibility</p:attrName>
                                        </p:attrNameLst>
                                      </p:cBhvr>
                                      <p:to>
                                        <p:strVal val="visible"/>
                                      </p:to>
                                    </p:set>
                                    <p:animEffect transition="in" filter="checkerboard(across)">
                                      <p:cBhvr>
                                        <p:cTn id="54"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P spid="15" grpId="0"/>
      <p:bldP spid="1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642918"/>
            <a:ext cx="3567387" cy="369332"/>
          </a:xfrm>
          <a:prstGeom prst="rect">
            <a:avLst/>
          </a:prstGeom>
        </p:spPr>
        <p:txBody>
          <a:bodyPr wrap="none">
            <a:spAutoFit/>
          </a:bodyPr>
          <a:lstStyle/>
          <a:p>
            <a:r>
              <a:rPr lang="fr-FR" b="1" dirty="0">
                <a:solidFill>
                  <a:srgbClr val="C00000"/>
                </a:solidFill>
              </a:rPr>
              <a:t>Proportions non stœchiométriques</a:t>
            </a:r>
          </a:p>
        </p:txBody>
      </p:sp>
      <p:grpSp>
        <p:nvGrpSpPr>
          <p:cNvPr id="3" name="Group 22"/>
          <p:cNvGrpSpPr>
            <a:grpSpLocks/>
          </p:cNvGrpSpPr>
          <p:nvPr/>
        </p:nvGrpSpPr>
        <p:grpSpPr bwMode="auto">
          <a:xfrm>
            <a:off x="0" y="0"/>
            <a:ext cx="6472238" cy="584200"/>
            <a:chOff x="0" y="0"/>
            <a:chExt cx="4077" cy="368"/>
          </a:xfrm>
        </p:grpSpPr>
        <p:pic>
          <p:nvPicPr>
            <p:cNvPr id="4" name="Picture 10" descr="haut"/>
            <p:cNvPicPr>
              <a:picLocks noChangeAspect="1" noChangeArrowheads="1"/>
            </p:cNvPicPr>
            <p:nvPr/>
          </p:nvPicPr>
          <p:blipFill>
            <a:blip r:embed="rId2"/>
            <a:srcRect/>
            <a:stretch>
              <a:fillRect/>
            </a:stretch>
          </p:blipFill>
          <p:spPr bwMode="auto">
            <a:xfrm>
              <a:off x="0" y="0"/>
              <a:ext cx="4077" cy="366"/>
            </a:xfrm>
            <a:prstGeom prst="rect">
              <a:avLst/>
            </a:prstGeom>
            <a:noFill/>
            <a:ln w="9525">
              <a:noFill/>
              <a:miter lim="800000"/>
              <a:headEnd/>
              <a:tailEnd/>
            </a:ln>
          </p:spPr>
        </p:pic>
        <p:sp>
          <p:nvSpPr>
            <p:cNvPr id="5" name="Text Box 11"/>
            <p:cNvSpPr txBox="1">
              <a:spLocks noChangeArrowheads="1"/>
            </p:cNvSpPr>
            <p:nvPr/>
          </p:nvSpPr>
          <p:spPr bwMode="auto">
            <a:xfrm>
              <a:off x="180" y="0"/>
              <a:ext cx="3709" cy="368"/>
            </a:xfrm>
            <a:prstGeom prst="rect">
              <a:avLst/>
            </a:prstGeom>
            <a:noFill/>
            <a:ln w="9525">
              <a:noFill/>
              <a:miter lim="800000"/>
              <a:headEnd/>
              <a:tailEnd/>
            </a:ln>
          </p:spPr>
          <p:txBody>
            <a:bodyPr wrap="square" lIns="91424" tIns="45712" rIns="91424" bIns="45712">
              <a:spAutoFit/>
            </a:bodyPr>
            <a:lstStyle/>
            <a:p>
              <a:r>
                <a:rPr lang="fr-FR" sz="1600" b="1" dirty="0">
                  <a:solidFill>
                    <a:schemeClr val="bg1"/>
                  </a:solidFill>
                  <a:latin typeface="Trebuchet MS" pitchFamily="34" charset="0"/>
                  <a:ea typeface="MS PGothic" pitchFamily="34" charset="-128"/>
                </a:rPr>
                <a:t>Étude des réactions d’ordre 1 par rapport à A et B</a:t>
              </a:r>
            </a:p>
            <a:p>
              <a:endParaRPr lang="fr-FR" sz="1600" b="1" dirty="0">
                <a:solidFill>
                  <a:schemeClr val="bg1"/>
                </a:solidFill>
                <a:latin typeface="Trebuchet MS" pitchFamily="34" charset="0"/>
                <a:ea typeface="MS PGothic" pitchFamily="34" charset="-128"/>
              </a:endParaRPr>
            </a:p>
          </p:txBody>
        </p:sp>
      </p:grpSp>
      <p:sp>
        <p:nvSpPr>
          <p:cNvPr id="6" name="Rectangle 5"/>
          <p:cNvSpPr/>
          <p:nvPr/>
        </p:nvSpPr>
        <p:spPr>
          <a:xfrm>
            <a:off x="214282" y="1142984"/>
            <a:ext cx="6500842" cy="369332"/>
          </a:xfrm>
          <a:prstGeom prst="rect">
            <a:avLst/>
          </a:prstGeom>
        </p:spPr>
        <p:txBody>
          <a:bodyPr wrap="square">
            <a:spAutoFit/>
          </a:bodyPr>
          <a:lstStyle/>
          <a:p>
            <a:r>
              <a:rPr lang="fr-FR" dirty="0"/>
              <a:t>Dans le cas général, la vitesse de la réaction s’écrit :</a:t>
            </a:r>
          </a:p>
        </p:txBody>
      </p:sp>
      <p:pic>
        <p:nvPicPr>
          <p:cNvPr id="3074" name="Picture 2"/>
          <p:cNvPicPr>
            <a:picLocks noChangeAspect="1" noChangeArrowheads="1"/>
          </p:cNvPicPr>
          <p:nvPr/>
        </p:nvPicPr>
        <p:blipFill>
          <a:blip r:embed="rId3"/>
          <a:srcRect/>
          <a:stretch>
            <a:fillRect/>
          </a:stretch>
        </p:blipFill>
        <p:spPr bwMode="auto">
          <a:xfrm>
            <a:off x="5214942" y="1000108"/>
            <a:ext cx="3571888" cy="642940"/>
          </a:xfrm>
          <a:prstGeom prst="rect">
            <a:avLst/>
          </a:prstGeom>
          <a:noFill/>
          <a:ln w="9525">
            <a:noFill/>
            <a:miter lim="800000"/>
            <a:headEnd/>
            <a:tailEnd/>
          </a:ln>
          <a:effectLst/>
        </p:spPr>
      </p:pic>
      <p:sp>
        <p:nvSpPr>
          <p:cNvPr id="8" name="Rectangle 7"/>
          <p:cNvSpPr/>
          <p:nvPr/>
        </p:nvSpPr>
        <p:spPr>
          <a:xfrm>
            <a:off x="214282" y="1806252"/>
            <a:ext cx="5643586" cy="369332"/>
          </a:xfrm>
          <a:prstGeom prst="rect">
            <a:avLst/>
          </a:prstGeom>
        </p:spPr>
        <p:txBody>
          <a:bodyPr wrap="square">
            <a:spAutoFit/>
          </a:bodyPr>
          <a:lstStyle/>
          <a:p>
            <a:r>
              <a:rPr lang="fr-FR" dirty="0"/>
              <a:t>En séparant les variables (x à gauche et t à droite)</a:t>
            </a:r>
          </a:p>
        </p:txBody>
      </p:sp>
      <p:pic>
        <p:nvPicPr>
          <p:cNvPr id="3075" name="Picture 3"/>
          <p:cNvPicPr>
            <a:picLocks noChangeAspect="1" noChangeArrowheads="1"/>
          </p:cNvPicPr>
          <p:nvPr/>
        </p:nvPicPr>
        <p:blipFill>
          <a:blip r:embed="rId4"/>
          <a:srcRect/>
          <a:stretch>
            <a:fillRect/>
          </a:stretch>
        </p:blipFill>
        <p:spPr bwMode="auto">
          <a:xfrm>
            <a:off x="5000628" y="1675518"/>
            <a:ext cx="3157551" cy="681912"/>
          </a:xfrm>
          <a:prstGeom prst="rect">
            <a:avLst/>
          </a:prstGeom>
          <a:noFill/>
          <a:ln w="9525">
            <a:noFill/>
            <a:miter lim="800000"/>
            <a:headEnd/>
            <a:tailEnd/>
          </a:ln>
          <a:effectLst/>
        </p:spPr>
      </p:pic>
      <p:sp>
        <p:nvSpPr>
          <p:cNvPr id="10" name="Rectangle 9"/>
          <p:cNvSpPr/>
          <p:nvPr/>
        </p:nvSpPr>
        <p:spPr>
          <a:xfrm>
            <a:off x="214282" y="2566983"/>
            <a:ext cx="6072214" cy="369332"/>
          </a:xfrm>
          <a:prstGeom prst="rect">
            <a:avLst/>
          </a:prstGeom>
        </p:spPr>
        <p:txBody>
          <a:bodyPr wrap="square">
            <a:spAutoFit/>
          </a:bodyPr>
          <a:lstStyle/>
          <a:p>
            <a:r>
              <a:rPr lang="fr-FR" dirty="0"/>
              <a:t>rechercher deux constantes K1 et K2 telles que :</a:t>
            </a:r>
          </a:p>
        </p:txBody>
      </p:sp>
      <p:pic>
        <p:nvPicPr>
          <p:cNvPr id="3076" name="Picture 4"/>
          <p:cNvPicPr>
            <a:picLocks noChangeAspect="1" noChangeArrowheads="1"/>
          </p:cNvPicPr>
          <p:nvPr/>
        </p:nvPicPr>
        <p:blipFill>
          <a:blip r:embed="rId5"/>
          <a:srcRect/>
          <a:stretch>
            <a:fillRect/>
          </a:stretch>
        </p:blipFill>
        <p:spPr bwMode="auto">
          <a:xfrm>
            <a:off x="1857356" y="2924173"/>
            <a:ext cx="5534259" cy="719141"/>
          </a:xfrm>
          <a:prstGeom prst="rect">
            <a:avLst/>
          </a:prstGeom>
          <a:noFill/>
          <a:ln w="9525">
            <a:noFill/>
            <a:miter lim="800000"/>
            <a:headEnd/>
            <a:tailEnd/>
          </a:ln>
          <a:effectLst/>
        </p:spPr>
      </p:pic>
      <p:sp>
        <p:nvSpPr>
          <p:cNvPr id="12" name="Rectangle 11"/>
          <p:cNvSpPr/>
          <p:nvPr/>
        </p:nvSpPr>
        <p:spPr>
          <a:xfrm>
            <a:off x="214282" y="3929066"/>
            <a:ext cx="7786742" cy="369332"/>
          </a:xfrm>
          <a:prstGeom prst="rect">
            <a:avLst/>
          </a:prstGeom>
        </p:spPr>
        <p:txBody>
          <a:bodyPr wrap="square">
            <a:spAutoFit/>
          </a:bodyPr>
          <a:lstStyle/>
          <a:p>
            <a:r>
              <a:rPr lang="fr-FR" dirty="0"/>
              <a:t>Après développement et identification polynomiale, on obtient :</a:t>
            </a:r>
          </a:p>
        </p:txBody>
      </p:sp>
      <p:sp>
        <p:nvSpPr>
          <p:cNvPr id="14" name="Rectangle 13"/>
          <p:cNvSpPr/>
          <p:nvPr/>
        </p:nvSpPr>
        <p:spPr>
          <a:xfrm>
            <a:off x="214282" y="5143512"/>
            <a:ext cx="4246484" cy="369332"/>
          </a:xfrm>
          <a:prstGeom prst="rect">
            <a:avLst/>
          </a:prstGeom>
        </p:spPr>
        <p:txBody>
          <a:bodyPr wrap="none">
            <a:spAutoFit/>
          </a:bodyPr>
          <a:lstStyle/>
          <a:p>
            <a:r>
              <a:rPr lang="fr-FR" dirty="0"/>
              <a:t>L’équation différentielle peut donc s’écrire :</a:t>
            </a:r>
          </a:p>
        </p:txBody>
      </p:sp>
      <p:pic>
        <p:nvPicPr>
          <p:cNvPr id="3078" name="Picture 6"/>
          <p:cNvPicPr>
            <a:picLocks noChangeAspect="1" noChangeArrowheads="1"/>
          </p:cNvPicPr>
          <p:nvPr/>
        </p:nvPicPr>
        <p:blipFill>
          <a:blip r:embed="rId6"/>
          <a:srcRect/>
          <a:stretch>
            <a:fillRect/>
          </a:stretch>
        </p:blipFill>
        <p:spPr bwMode="auto">
          <a:xfrm>
            <a:off x="2214546" y="5715016"/>
            <a:ext cx="4488463" cy="714380"/>
          </a:xfrm>
          <a:prstGeom prst="rect">
            <a:avLst/>
          </a:prstGeom>
          <a:noFill/>
          <a:ln w="9525">
            <a:noFill/>
            <a:miter lim="800000"/>
            <a:headEnd/>
            <a:tailEnd/>
          </a:ln>
          <a:effectLst/>
        </p:spPr>
      </p:pic>
      <p:pic>
        <p:nvPicPr>
          <p:cNvPr id="1026" name="Picture 2"/>
          <p:cNvPicPr>
            <a:picLocks noChangeAspect="1" noChangeArrowheads="1"/>
          </p:cNvPicPr>
          <p:nvPr/>
        </p:nvPicPr>
        <p:blipFill>
          <a:blip r:embed="rId7"/>
          <a:srcRect/>
          <a:stretch>
            <a:fillRect/>
          </a:stretch>
        </p:blipFill>
        <p:spPr bwMode="auto">
          <a:xfrm>
            <a:off x="1857356" y="4357694"/>
            <a:ext cx="4914900" cy="657225"/>
          </a:xfrm>
          <a:prstGeom prst="rect">
            <a:avLst/>
          </a:prstGeom>
          <a:noFill/>
          <a:ln w="9525">
            <a:noFill/>
            <a:miter lim="800000"/>
            <a:headEnd/>
            <a:tailEnd/>
          </a:ln>
          <a:effectLst/>
        </p:spPr>
      </p:pic>
      <p:pic>
        <p:nvPicPr>
          <p:cNvPr id="17" name="Picture 2"/>
          <p:cNvPicPr>
            <a:picLocks noChangeAspect="1" noChangeArrowheads="1"/>
          </p:cNvPicPr>
          <p:nvPr/>
        </p:nvPicPr>
        <p:blipFill>
          <a:blip r:embed="rId8"/>
          <a:srcRect/>
          <a:stretch>
            <a:fillRect/>
          </a:stretch>
        </p:blipFill>
        <p:spPr bwMode="auto">
          <a:xfrm>
            <a:off x="3143240" y="2786058"/>
            <a:ext cx="5364005" cy="107633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par>
                                <p:cTn id="13" presetID="5" presetClass="entr" presetSubtype="1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checkerboard(across)">
                                      <p:cBhvr>
                                        <p:cTn id="15" dur="500"/>
                                        <p:tgtEl>
                                          <p:spTgt spid="3074"/>
                                        </p:tgtEl>
                                      </p:cBhvr>
                                    </p:animEffect>
                                  </p:childTnLst>
                                </p:cTn>
                              </p:par>
                              <p:par>
                                <p:cTn id="16" presetID="5"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par>
                                <p:cTn id="19" presetID="5" presetClass="entr" presetSubtype="10" fill="hold" nodeType="withEffect">
                                  <p:stCondLst>
                                    <p:cond delay="0"/>
                                  </p:stCondLst>
                                  <p:childTnLst>
                                    <p:set>
                                      <p:cBhvr>
                                        <p:cTn id="20" dur="1" fill="hold">
                                          <p:stCondLst>
                                            <p:cond delay="0"/>
                                          </p:stCondLst>
                                        </p:cTn>
                                        <p:tgtEl>
                                          <p:spTgt spid="3075"/>
                                        </p:tgtEl>
                                        <p:attrNameLst>
                                          <p:attrName>style.visibility</p:attrName>
                                        </p:attrNameLst>
                                      </p:cBhvr>
                                      <p:to>
                                        <p:strVal val="visible"/>
                                      </p:to>
                                    </p:set>
                                    <p:animEffect transition="in" filter="checkerboard(across)">
                                      <p:cBhvr>
                                        <p:cTn id="21" dur="500"/>
                                        <p:tgtEl>
                                          <p:spTgt spid="307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xit" presetSubtype="10" fill="hold" nodeType="clickEffect">
                                  <p:stCondLst>
                                    <p:cond delay="0"/>
                                  </p:stCondLst>
                                  <p:childTnLst>
                                    <p:animEffect transition="out" filter="checkerboard(across)">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heckerboard(across)">
                                      <p:cBhvr>
                                        <p:cTn id="31" dur="500"/>
                                        <p:tgtEl>
                                          <p:spTgt spid="10"/>
                                        </p:tgtEl>
                                      </p:cBhvr>
                                    </p:animEffect>
                                  </p:childTnLst>
                                </p:cTn>
                              </p:par>
                              <p:par>
                                <p:cTn id="32" presetID="5" presetClass="entr" presetSubtype="10" fill="hold" nodeType="withEffect">
                                  <p:stCondLst>
                                    <p:cond delay="0"/>
                                  </p:stCondLst>
                                  <p:childTnLst>
                                    <p:set>
                                      <p:cBhvr>
                                        <p:cTn id="33" dur="1" fill="hold">
                                          <p:stCondLst>
                                            <p:cond delay="0"/>
                                          </p:stCondLst>
                                        </p:cTn>
                                        <p:tgtEl>
                                          <p:spTgt spid="3076"/>
                                        </p:tgtEl>
                                        <p:attrNameLst>
                                          <p:attrName>style.visibility</p:attrName>
                                        </p:attrNameLst>
                                      </p:cBhvr>
                                      <p:to>
                                        <p:strVal val="visible"/>
                                      </p:to>
                                    </p:set>
                                    <p:animEffect transition="in" filter="checkerboard(across)">
                                      <p:cBhvr>
                                        <p:cTn id="34" dur="500"/>
                                        <p:tgtEl>
                                          <p:spTgt spid="3076"/>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heckerboard(across)">
                                      <p:cBhvr>
                                        <p:cTn id="39" dur="500"/>
                                        <p:tgtEl>
                                          <p:spTgt spid="12"/>
                                        </p:tgtEl>
                                      </p:cBhvr>
                                    </p:animEffect>
                                  </p:childTnLst>
                                </p:cTn>
                              </p:par>
                              <p:par>
                                <p:cTn id="40" presetID="5" presetClass="entr" presetSubtype="10" fill="hold" nodeType="with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checkerboard(across)">
                                      <p:cBhvr>
                                        <p:cTn id="42" dur="500"/>
                                        <p:tgtEl>
                                          <p:spTgt spid="1026"/>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heckerboard(across)">
                                      <p:cBhvr>
                                        <p:cTn id="47" dur="500"/>
                                        <p:tgtEl>
                                          <p:spTgt spid="14"/>
                                        </p:tgtEl>
                                      </p:cBhvr>
                                    </p:animEffect>
                                  </p:childTnLst>
                                </p:cTn>
                              </p:par>
                              <p:par>
                                <p:cTn id="48" presetID="5" presetClass="entr" presetSubtype="10" fill="hold" nodeType="withEffect">
                                  <p:stCondLst>
                                    <p:cond delay="0"/>
                                  </p:stCondLst>
                                  <p:childTnLst>
                                    <p:set>
                                      <p:cBhvr>
                                        <p:cTn id="49" dur="1" fill="hold">
                                          <p:stCondLst>
                                            <p:cond delay="0"/>
                                          </p:stCondLst>
                                        </p:cTn>
                                        <p:tgtEl>
                                          <p:spTgt spid="3078"/>
                                        </p:tgtEl>
                                        <p:attrNameLst>
                                          <p:attrName>style.visibility</p:attrName>
                                        </p:attrNameLst>
                                      </p:cBhvr>
                                      <p:to>
                                        <p:strVal val="visible"/>
                                      </p:to>
                                    </p:set>
                                    <p:animEffect transition="in" filter="checkerboard(across)">
                                      <p:cBhvr>
                                        <p:cTn id="50"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0" y="0"/>
            <a:ext cx="6472238" cy="584200"/>
            <a:chOff x="0" y="0"/>
            <a:chExt cx="4077" cy="368"/>
          </a:xfrm>
        </p:grpSpPr>
        <p:pic>
          <p:nvPicPr>
            <p:cNvPr id="3" name="Picture 10" descr="haut"/>
            <p:cNvPicPr>
              <a:picLocks noChangeAspect="1" noChangeArrowheads="1"/>
            </p:cNvPicPr>
            <p:nvPr/>
          </p:nvPicPr>
          <p:blipFill>
            <a:blip r:embed="rId2"/>
            <a:srcRect/>
            <a:stretch>
              <a:fillRect/>
            </a:stretch>
          </p:blipFill>
          <p:spPr bwMode="auto">
            <a:xfrm>
              <a:off x="0" y="0"/>
              <a:ext cx="4077" cy="366"/>
            </a:xfrm>
            <a:prstGeom prst="rect">
              <a:avLst/>
            </a:prstGeom>
            <a:noFill/>
            <a:ln w="9525">
              <a:noFill/>
              <a:miter lim="800000"/>
              <a:headEnd/>
              <a:tailEnd/>
            </a:ln>
          </p:spPr>
        </p:pic>
        <p:sp>
          <p:nvSpPr>
            <p:cNvPr id="4" name="Text Box 11"/>
            <p:cNvSpPr txBox="1">
              <a:spLocks noChangeArrowheads="1"/>
            </p:cNvSpPr>
            <p:nvPr/>
          </p:nvSpPr>
          <p:spPr bwMode="auto">
            <a:xfrm>
              <a:off x="180" y="0"/>
              <a:ext cx="3709" cy="368"/>
            </a:xfrm>
            <a:prstGeom prst="rect">
              <a:avLst/>
            </a:prstGeom>
            <a:noFill/>
            <a:ln w="9525">
              <a:noFill/>
              <a:miter lim="800000"/>
              <a:headEnd/>
              <a:tailEnd/>
            </a:ln>
          </p:spPr>
          <p:txBody>
            <a:bodyPr wrap="square" lIns="91424" tIns="45712" rIns="91424" bIns="45712">
              <a:spAutoFit/>
            </a:bodyPr>
            <a:lstStyle/>
            <a:p>
              <a:r>
                <a:rPr lang="fr-FR" sz="1600" b="1" dirty="0">
                  <a:solidFill>
                    <a:schemeClr val="bg1"/>
                  </a:solidFill>
                  <a:latin typeface="Trebuchet MS" pitchFamily="34" charset="0"/>
                  <a:ea typeface="MS PGothic" pitchFamily="34" charset="-128"/>
                </a:rPr>
                <a:t>Étude des réactions d’ordre 1 par rapport à A et B</a:t>
              </a:r>
            </a:p>
            <a:p>
              <a:endParaRPr lang="fr-FR" sz="1600" b="1" dirty="0">
                <a:solidFill>
                  <a:schemeClr val="bg1"/>
                </a:solidFill>
                <a:latin typeface="Trebuchet MS" pitchFamily="34" charset="0"/>
                <a:ea typeface="MS PGothic" pitchFamily="34" charset="-128"/>
              </a:endParaRPr>
            </a:p>
          </p:txBody>
        </p:sp>
      </p:grpSp>
      <p:sp>
        <p:nvSpPr>
          <p:cNvPr id="5" name="Rectangle 4"/>
          <p:cNvSpPr/>
          <p:nvPr/>
        </p:nvSpPr>
        <p:spPr>
          <a:xfrm>
            <a:off x="428596" y="928670"/>
            <a:ext cx="1947612" cy="369332"/>
          </a:xfrm>
          <a:prstGeom prst="rect">
            <a:avLst/>
          </a:prstGeom>
        </p:spPr>
        <p:txBody>
          <a:bodyPr wrap="square">
            <a:spAutoFit/>
          </a:bodyPr>
          <a:lstStyle/>
          <a:p>
            <a:r>
              <a:rPr lang="fr-FR" dirty="0"/>
              <a:t>qui s’intègre en :</a:t>
            </a:r>
          </a:p>
        </p:txBody>
      </p:sp>
      <p:pic>
        <p:nvPicPr>
          <p:cNvPr id="5122" name="Picture 2"/>
          <p:cNvPicPr>
            <a:picLocks noChangeAspect="1" noChangeArrowheads="1"/>
          </p:cNvPicPr>
          <p:nvPr/>
        </p:nvPicPr>
        <p:blipFill>
          <a:blip r:embed="rId3"/>
          <a:srcRect/>
          <a:stretch>
            <a:fillRect/>
          </a:stretch>
        </p:blipFill>
        <p:spPr bwMode="auto">
          <a:xfrm>
            <a:off x="2571736" y="785794"/>
            <a:ext cx="4429146" cy="738191"/>
          </a:xfrm>
          <a:prstGeom prst="rect">
            <a:avLst/>
          </a:prstGeom>
          <a:noFill/>
          <a:ln w="9525">
            <a:noFill/>
            <a:miter lim="800000"/>
            <a:headEnd/>
            <a:tailEnd/>
          </a:ln>
          <a:effectLst/>
        </p:spPr>
      </p:pic>
      <p:sp>
        <p:nvSpPr>
          <p:cNvPr id="7" name="Rectangle 6"/>
          <p:cNvSpPr/>
          <p:nvPr/>
        </p:nvSpPr>
        <p:spPr>
          <a:xfrm>
            <a:off x="285720" y="1571612"/>
            <a:ext cx="8072494" cy="1338828"/>
          </a:xfrm>
          <a:prstGeom prst="rect">
            <a:avLst/>
          </a:prstGeom>
        </p:spPr>
        <p:txBody>
          <a:bodyPr wrap="square">
            <a:spAutoFit/>
          </a:bodyPr>
          <a:lstStyle/>
          <a:p>
            <a:pPr>
              <a:lnSpc>
                <a:spcPct val="150000"/>
              </a:lnSpc>
            </a:pPr>
            <a:r>
              <a:rPr lang="fr-FR" b="1" dirty="0"/>
              <a:t>C</a:t>
            </a:r>
            <a:r>
              <a:rPr lang="fr-FR" dirty="0"/>
              <a:t>  est une constante qui est déterminée grâce aux conditions initiales. Pour t = 0, l’avancement de la réaction est nul : x = 0, et donc</a:t>
            </a:r>
          </a:p>
          <a:p>
            <a:pPr>
              <a:lnSpc>
                <a:spcPct val="150000"/>
              </a:lnSpc>
            </a:pPr>
            <a:r>
              <a:rPr lang="fr-FR" dirty="0"/>
              <a:t>En remplaçant </a:t>
            </a:r>
            <a:r>
              <a:rPr lang="fr-FR" b="1" dirty="0"/>
              <a:t>C</a:t>
            </a:r>
            <a:r>
              <a:rPr lang="fr-FR" dirty="0"/>
              <a:t> dans l’expression précédente, on obtient :</a:t>
            </a:r>
          </a:p>
        </p:txBody>
      </p:sp>
      <p:pic>
        <p:nvPicPr>
          <p:cNvPr id="5123" name="Picture 3"/>
          <p:cNvPicPr>
            <a:picLocks noChangeAspect="1" noChangeArrowheads="1"/>
          </p:cNvPicPr>
          <p:nvPr/>
        </p:nvPicPr>
        <p:blipFill>
          <a:blip r:embed="rId4"/>
          <a:srcRect/>
          <a:stretch>
            <a:fillRect/>
          </a:stretch>
        </p:blipFill>
        <p:spPr bwMode="auto">
          <a:xfrm>
            <a:off x="5286380" y="2466969"/>
            <a:ext cx="1798502" cy="319089"/>
          </a:xfrm>
          <a:prstGeom prst="rect">
            <a:avLst/>
          </a:prstGeom>
          <a:noFill/>
          <a:ln w="9525">
            <a:noFill/>
            <a:miter lim="800000"/>
            <a:headEnd/>
            <a:tailEnd/>
          </a:ln>
          <a:effectLst/>
        </p:spPr>
      </p:pic>
      <p:pic>
        <p:nvPicPr>
          <p:cNvPr id="5124" name="Picture 4"/>
          <p:cNvPicPr>
            <a:picLocks noChangeAspect="1" noChangeArrowheads="1"/>
          </p:cNvPicPr>
          <p:nvPr/>
        </p:nvPicPr>
        <p:blipFill>
          <a:blip/>
          <a:srcRect/>
          <a:stretch>
            <a:fillRect/>
          </a:stretch>
        </p:blipFill>
        <p:spPr bwMode="auto">
          <a:xfrm>
            <a:off x="1785919" y="3143248"/>
            <a:ext cx="4286280" cy="773912"/>
          </a:xfrm>
          <a:prstGeom prst="rect">
            <a:avLst/>
          </a:prstGeom>
          <a:noFill/>
          <a:ln w="9525">
            <a:noFill/>
            <a:miter lim="800000"/>
            <a:headEnd/>
            <a:tailEnd/>
          </a:ln>
          <a:effectLst/>
        </p:spPr>
      </p:pic>
      <p:sp>
        <p:nvSpPr>
          <p:cNvPr id="10" name="Rectangle 9"/>
          <p:cNvSpPr/>
          <p:nvPr/>
        </p:nvSpPr>
        <p:spPr>
          <a:xfrm>
            <a:off x="285720" y="4000504"/>
            <a:ext cx="7000924" cy="369332"/>
          </a:xfrm>
          <a:prstGeom prst="rect">
            <a:avLst/>
          </a:prstGeom>
        </p:spPr>
        <p:txBody>
          <a:bodyPr wrap="square">
            <a:spAutoFit/>
          </a:bodyPr>
          <a:lstStyle/>
          <a:p>
            <a:r>
              <a:rPr lang="fr-FR" dirty="0"/>
              <a:t>En réintroduisant les concentrations de A et B, on a finalement :</a:t>
            </a:r>
          </a:p>
        </p:txBody>
      </p:sp>
      <p:pic>
        <p:nvPicPr>
          <p:cNvPr id="5125" name="Picture 5"/>
          <p:cNvPicPr>
            <a:picLocks noChangeAspect="1" noChangeArrowheads="1"/>
          </p:cNvPicPr>
          <p:nvPr/>
        </p:nvPicPr>
        <p:blipFill>
          <a:blip r:embed="rId5"/>
          <a:srcRect/>
          <a:stretch>
            <a:fillRect/>
          </a:stretch>
        </p:blipFill>
        <p:spPr bwMode="auto">
          <a:xfrm>
            <a:off x="1857356" y="4714884"/>
            <a:ext cx="3786214" cy="719914"/>
          </a:xfrm>
          <a:prstGeom prst="rect">
            <a:avLst/>
          </a:prstGeom>
          <a:noFill/>
          <a:ln w="9525">
            <a:noFill/>
            <a:miter lim="800000"/>
            <a:headEnd/>
            <a:tailEnd/>
          </a:ln>
          <a:effectLst/>
        </p:spPr>
      </p:pic>
      <p:pic>
        <p:nvPicPr>
          <p:cNvPr id="12" name="Picture 2"/>
          <p:cNvPicPr>
            <a:picLocks noChangeAspect="1" noChangeArrowheads="1"/>
          </p:cNvPicPr>
          <p:nvPr/>
        </p:nvPicPr>
        <p:blipFill>
          <a:blip/>
          <a:srcRect/>
          <a:stretch>
            <a:fillRect/>
          </a:stretch>
        </p:blipFill>
        <p:spPr bwMode="auto">
          <a:xfrm>
            <a:off x="928662" y="5643578"/>
            <a:ext cx="7684363" cy="114298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checkerboard(across)">
                                      <p:cBhvr>
                                        <p:cTn id="7" dur="500"/>
                                        <p:tgtEl>
                                          <p:spTgt spid="512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par>
                                <p:cTn id="11" presetID="5" presetClass="entr" presetSubtype="10" fill="hold" nodeType="withEffect">
                                  <p:stCondLst>
                                    <p:cond delay="0"/>
                                  </p:stCondLst>
                                  <p:childTnLst>
                                    <p:set>
                                      <p:cBhvr>
                                        <p:cTn id="12" dur="1" fill="hold">
                                          <p:stCondLst>
                                            <p:cond delay="0"/>
                                          </p:stCondLst>
                                        </p:cTn>
                                        <p:tgtEl>
                                          <p:spTgt spid="5125"/>
                                        </p:tgtEl>
                                        <p:attrNameLst>
                                          <p:attrName>style.visibility</p:attrName>
                                        </p:attrNameLst>
                                      </p:cBhvr>
                                      <p:to>
                                        <p:strVal val="visible"/>
                                      </p:to>
                                    </p:set>
                                    <p:animEffect transition="in" filter="checkerboard(across)">
                                      <p:cBhvr>
                                        <p:cTn id="13" dur="500"/>
                                        <p:tgtEl>
                                          <p:spTgt spid="512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heckerboard(across)">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999683"/>
            <a:ext cx="8429684" cy="3970318"/>
          </a:xfrm>
          <a:prstGeom prst="rect">
            <a:avLst/>
          </a:prstGeom>
        </p:spPr>
        <p:txBody>
          <a:bodyPr wrap="square">
            <a:spAutoFit/>
          </a:bodyPr>
          <a:lstStyle/>
          <a:p>
            <a:r>
              <a:rPr lang="fr-FR" sz="2400" dirty="0">
                <a:solidFill>
                  <a:srgbClr val="C00000"/>
                </a:solidFill>
              </a:rPr>
              <a:t>Méthode intégrale </a:t>
            </a:r>
            <a:r>
              <a:rPr lang="fr-FR" dirty="0"/>
              <a:t>: </a:t>
            </a:r>
          </a:p>
          <a:p>
            <a:endParaRPr lang="fr-FR" dirty="0"/>
          </a:p>
          <a:p>
            <a:pPr>
              <a:lnSpc>
                <a:spcPct val="150000"/>
              </a:lnSpc>
            </a:pPr>
            <a:r>
              <a:rPr lang="fr-FR" sz="2000" dirty="0"/>
              <a:t>Pour la détermination expérimentale de l'ordre par méthode intégrale, il faut :</a:t>
            </a:r>
          </a:p>
          <a:p>
            <a:pPr>
              <a:lnSpc>
                <a:spcPct val="150000"/>
              </a:lnSpc>
            </a:pPr>
            <a:r>
              <a:rPr lang="fr-FR" sz="2000" dirty="0"/>
              <a:t>1 connaitre expérimentalement la concentration de l’espèce A en fonction du temps.</a:t>
            </a:r>
          </a:p>
          <a:p>
            <a:pPr>
              <a:lnSpc>
                <a:spcPct val="150000"/>
              </a:lnSpc>
            </a:pPr>
            <a:r>
              <a:rPr lang="fr-FR" sz="2000" dirty="0"/>
              <a:t>2 faire une hypothèse sur l'ordre de la réaction.</a:t>
            </a:r>
          </a:p>
          <a:p>
            <a:pPr>
              <a:lnSpc>
                <a:spcPct val="150000"/>
              </a:lnSpc>
            </a:pPr>
            <a:r>
              <a:rPr lang="fr-FR" sz="2000" dirty="0"/>
              <a:t>3 prévoir (par intégration de l‘équation différentielle) l‘évolution de la concentration en fonction du temps.</a:t>
            </a:r>
          </a:p>
          <a:p>
            <a:pPr>
              <a:lnSpc>
                <a:spcPct val="150000"/>
              </a:lnSpc>
            </a:pPr>
            <a:r>
              <a:rPr lang="fr-FR" sz="2000" dirty="0"/>
              <a:t>4 confronter théorie et expérience pour valider ou invalider l'hypothèse.</a:t>
            </a:r>
          </a:p>
        </p:txBody>
      </p:sp>
      <p:grpSp>
        <p:nvGrpSpPr>
          <p:cNvPr id="4" name="Group 22"/>
          <p:cNvGrpSpPr>
            <a:grpSpLocks/>
          </p:cNvGrpSpPr>
          <p:nvPr/>
        </p:nvGrpSpPr>
        <p:grpSpPr bwMode="auto">
          <a:xfrm>
            <a:off x="0" y="0"/>
            <a:ext cx="6472239" cy="584200"/>
            <a:chOff x="0" y="0"/>
            <a:chExt cx="4077" cy="368"/>
          </a:xfrm>
        </p:grpSpPr>
        <p:pic>
          <p:nvPicPr>
            <p:cNvPr id="5" name="Picture 10" descr="haut"/>
            <p:cNvPicPr>
              <a:picLocks noChangeAspect="1" noChangeArrowheads="1"/>
            </p:cNvPicPr>
            <p:nvPr/>
          </p:nvPicPr>
          <p:blipFill>
            <a:blip r:embed="rId2"/>
            <a:srcRect/>
            <a:stretch>
              <a:fillRect/>
            </a:stretch>
          </p:blipFill>
          <p:spPr bwMode="auto">
            <a:xfrm>
              <a:off x="0" y="0"/>
              <a:ext cx="4077" cy="366"/>
            </a:xfrm>
            <a:prstGeom prst="rect">
              <a:avLst/>
            </a:prstGeom>
            <a:noFill/>
            <a:ln w="9525">
              <a:noFill/>
              <a:miter lim="800000"/>
              <a:headEnd/>
              <a:tailEnd/>
            </a:ln>
          </p:spPr>
        </p:pic>
        <p:sp>
          <p:nvSpPr>
            <p:cNvPr id="6" name="Text Box 11"/>
            <p:cNvSpPr txBox="1">
              <a:spLocks noChangeArrowheads="1"/>
            </p:cNvSpPr>
            <p:nvPr/>
          </p:nvSpPr>
          <p:spPr bwMode="auto">
            <a:xfrm>
              <a:off x="0" y="0"/>
              <a:ext cx="3623" cy="368"/>
            </a:xfrm>
            <a:prstGeom prst="rect">
              <a:avLst/>
            </a:prstGeom>
            <a:noFill/>
            <a:ln w="9525">
              <a:noFill/>
              <a:miter lim="800000"/>
              <a:headEnd/>
              <a:tailEnd/>
            </a:ln>
          </p:spPr>
          <p:txBody>
            <a:bodyPr wrap="none" lIns="91424" tIns="45712" rIns="91424" bIns="45712">
              <a:spAutoFit/>
            </a:bodyPr>
            <a:lstStyle/>
            <a:p>
              <a:pPr algn="ctr"/>
              <a:r>
                <a:rPr lang="fr-FR" sz="1600" b="1" dirty="0">
                  <a:solidFill>
                    <a:schemeClr val="bg1"/>
                  </a:solidFill>
                  <a:latin typeface="Trebuchet MS" pitchFamily="34" charset="0"/>
                  <a:ea typeface="MS PGothic" pitchFamily="34" charset="-128"/>
                </a:rPr>
                <a:t>Détermination expérimentale de l’ordre d’une réaction : </a:t>
              </a:r>
            </a:p>
            <a:p>
              <a:pPr algn="ctr"/>
              <a:endParaRPr lang="fr-FR" sz="1600" b="1" dirty="0">
                <a:solidFill>
                  <a:schemeClr val="bg1"/>
                </a:solidFill>
                <a:latin typeface="Trebuchet MS" pitchFamily="34" charset="0"/>
                <a:ea typeface="MS PGothic" pitchFamily="34" charset="-128"/>
              </a:endParaRPr>
            </a:p>
          </p:txBody>
        </p:sp>
      </p:grpSp>
      <p:pic>
        <p:nvPicPr>
          <p:cNvPr id="2" name="Picture 2"/>
          <p:cNvPicPr>
            <a:picLocks noChangeAspect="1" noChangeArrowheads="1"/>
          </p:cNvPicPr>
          <p:nvPr/>
        </p:nvPicPr>
        <p:blipFill>
          <a:blip/>
          <a:srcRect/>
          <a:stretch>
            <a:fillRect/>
          </a:stretch>
        </p:blipFill>
        <p:spPr bwMode="auto">
          <a:xfrm>
            <a:off x="357158" y="5072074"/>
            <a:ext cx="7972425" cy="5715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a:srcRect/>
          <a:stretch>
            <a:fillRect/>
          </a:stretch>
        </p:blipFill>
        <p:spPr bwMode="auto">
          <a:xfrm>
            <a:off x="71406" y="1142985"/>
            <a:ext cx="8929718" cy="5003352"/>
          </a:xfrm>
          <a:prstGeom prst="rect">
            <a:avLst/>
          </a:prstGeom>
          <a:noFill/>
          <a:ln w="9525">
            <a:noFill/>
            <a:miter lim="800000"/>
            <a:headEnd/>
            <a:tailEnd/>
          </a:ln>
          <a:effectLst/>
        </p:spPr>
      </p:pic>
      <p:grpSp>
        <p:nvGrpSpPr>
          <p:cNvPr id="2" name="Group 22"/>
          <p:cNvGrpSpPr>
            <a:grpSpLocks/>
          </p:cNvGrpSpPr>
          <p:nvPr/>
        </p:nvGrpSpPr>
        <p:grpSpPr bwMode="auto">
          <a:xfrm>
            <a:off x="0" y="0"/>
            <a:ext cx="6472239" cy="584200"/>
            <a:chOff x="0" y="0"/>
            <a:chExt cx="4077" cy="368"/>
          </a:xfrm>
        </p:grpSpPr>
        <p:pic>
          <p:nvPicPr>
            <p:cNvPr id="4" name="Picture 10" descr="haut"/>
            <p:cNvPicPr>
              <a:picLocks noChangeAspect="1" noChangeArrowheads="1"/>
            </p:cNvPicPr>
            <p:nvPr/>
          </p:nvPicPr>
          <p:blipFill>
            <a:blip r:embed="rId2"/>
            <a:srcRect/>
            <a:stretch>
              <a:fillRect/>
            </a:stretch>
          </p:blipFill>
          <p:spPr bwMode="auto">
            <a:xfrm>
              <a:off x="0" y="0"/>
              <a:ext cx="4077" cy="366"/>
            </a:xfrm>
            <a:prstGeom prst="rect">
              <a:avLst/>
            </a:prstGeom>
            <a:noFill/>
            <a:ln w="9525">
              <a:noFill/>
              <a:miter lim="800000"/>
              <a:headEnd/>
              <a:tailEnd/>
            </a:ln>
          </p:spPr>
        </p:pic>
        <p:sp>
          <p:nvSpPr>
            <p:cNvPr id="5" name="Text Box 11"/>
            <p:cNvSpPr txBox="1">
              <a:spLocks noChangeArrowheads="1"/>
            </p:cNvSpPr>
            <p:nvPr/>
          </p:nvSpPr>
          <p:spPr bwMode="auto">
            <a:xfrm>
              <a:off x="0" y="0"/>
              <a:ext cx="3623" cy="368"/>
            </a:xfrm>
            <a:prstGeom prst="rect">
              <a:avLst/>
            </a:prstGeom>
            <a:noFill/>
            <a:ln w="9525">
              <a:noFill/>
              <a:miter lim="800000"/>
              <a:headEnd/>
              <a:tailEnd/>
            </a:ln>
          </p:spPr>
          <p:txBody>
            <a:bodyPr wrap="none" lIns="91424" tIns="45712" rIns="91424" bIns="45712">
              <a:spAutoFit/>
            </a:bodyPr>
            <a:lstStyle/>
            <a:p>
              <a:pPr algn="ctr"/>
              <a:r>
                <a:rPr lang="fr-FR" sz="1600" b="1" dirty="0">
                  <a:solidFill>
                    <a:schemeClr val="bg1"/>
                  </a:solidFill>
                  <a:latin typeface="Trebuchet MS" pitchFamily="34" charset="0"/>
                  <a:ea typeface="MS PGothic" pitchFamily="34" charset="-128"/>
                </a:rPr>
                <a:t>Détermination expérimentale de l’ordre d’une réaction : </a:t>
              </a:r>
            </a:p>
            <a:p>
              <a:pPr algn="ctr"/>
              <a:endParaRPr lang="fr-FR" sz="1600" b="1" dirty="0">
                <a:solidFill>
                  <a:schemeClr val="bg1"/>
                </a:solidFill>
                <a:latin typeface="Trebuchet MS" pitchFamily="34" charset="0"/>
                <a:ea typeface="MS PGothic" pitchFamily="34" charset="-128"/>
              </a:endParaRPr>
            </a:p>
          </p:txBody>
        </p:sp>
      </p:grpSp>
      <p:sp>
        <p:nvSpPr>
          <p:cNvPr id="6" name="Rectangle 5"/>
          <p:cNvSpPr/>
          <p:nvPr/>
        </p:nvSpPr>
        <p:spPr>
          <a:xfrm>
            <a:off x="285720" y="714356"/>
            <a:ext cx="5132559" cy="400110"/>
          </a:xfrm>
          <a:prstGeom prst="rect">
            <a:avLst/>
          </a:prstGeom>
        </p:spPr>
        <p:txBody>
          <a:bodyPr wrap="none">
            <a:spAutoFit/>
          </a:bodyPr>
          <a:lstStyle/>
          <a:p>
            <a:r>
              <a:rPr lang="fr-FR" sz="2000" dirty="0">
                <a:solidFill>
                  <a:srgbClr val="C00000"/>
                </a:solidFill>
              </a:rPr>
              <a:t>Etude d’un exemple par la méthode d’intégrale </a:t>
            </a:r>
            <a:endParaRPr lang="fr-FR" sz="2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a:srcRect/>
          <a:stretch>
            <a:fillRect/>
          </a:stretch>
        </p:blipFill>
        <p:spPr bwMode="auto">
          <a:xfrm>
            <a:off x="357158" y="1609724"/>
            <a:ext cx="8528859" cy="3819540"/>
          </a:xfrm>
          <a:prstGeom prst="rect">
            <a:avLst/>
          </a:prstGeom>
          <a:noFill/>
          <a:ln w="9525">
            <a:noFill/>
            <a:miter lim="800000"/>
            <a:headEnd/>
            <a:tailEnd/>
          </a:ln>
          <a:effectLst/>
        </p:spPr>
      </p:pic>
      <p:grpSp>
        <p:nvGrpSpPr>
          <p:cNvPr id="2" name="Group 22"/>
          <p:cNvGrpSpPr>
            <a:grpSpLocks/>
          </p:cNvGrpSpPr>
          <p:nvPr/>
        </p:nvGrpSpPr>
        <p:grpSpPr bwMode="auto">
          <a:xfrm>
            <a:off x="0" y="0"/>
            <a:ext cx="6472239" cy="584200"/>
            <a:chOff x="0" y="0"/>
            <a:chExt cx="4077" cy="368"/>
          </a:xfrm>
        </p:grpSpPr>
        <p:pic>
          <p:nvPicPr>
            <p:cNvPr id="4" name="Picture 10" descr="haut"/>
            <p:cNvPicPr>
              <a:picLocks noChangeAspect="1" noChangeArrowheads="1"/>
            </p:cNvPicPr>
            <p:nvPr/>
          </p:nvPicPr>
          <p:blipFill>
            <a:blip r:embed="rId2"/>
            <a:srcRect/>
            <a:stretch>
              <a:fillRect/>
            </a:stretch>
          </p:blipFill>
          <p:spPr bwMode="auto">
            <a:xfrm>
              <a:off x="0" y="0"/>
              <a:ext cx="4077" cy="366"/>
            </a:xfrm>
            <a:prstGeom prst="rect">
              <a:avLst/>
            </a:prstGeom>
            <a:noFill/>
            <a:ln w="9525">
              <a:noFill/>
              <a:miter lim="800000"/>
              <a:headEnd/>
              <a:tailEnd/>
            </a:ln>
          </p:spPr>
        </p:pic>
        <p:sp>
          <p:nvSpPr>
            <p:cNvPr id="5" name="Text Box 11"/>
            <p:cNvSpPr txBox="1">
              <a:spLocks noChangeArrowheads="1"/>
            </p:cNvSpPr>
            <p:nvPr/>
          </p:nvSpPr>
          <p:spPr bwMode="auto">
            <a:xfrm>
              <a:off x="0" y="0"/>
              <a:ext cx="3623" cy="368"/>
            </a:xfrm>
            <a:prstGeom prst="rect">
              <a:avLst/>
            </a:prstGeom>
            <a:noFill/>
            <a:ln w="9525">
              <a:noFill/>
              <a:miter lim="800000"/>
              <a:headEnd/>
              <a:tailEnd/>
            </a:ln>
          </p:spPr>
          <p:txBody>
            <a:bodyPr wrap="none" lIns="91424" tIns="45712" rIns="91424" bIns="45712">
              <a:spAutoFit/>
            </a:bodyPr>
            <a:lstStyle/>
            <a:p>
              <a:pPr algn="ctr"/>
              <a:r>
                <a:rPr lang="fr-FR" sz="1600" b="1" dirty="0">
                  <a:solidFill>
                    <a:schemeClr val="bg1"/>
                  </a:solidFill>
                  <a:latin typeface="Trebuchet MS" pitchFamily="34" charset="0"/>
                  <a:ea typeface="MS PGothic" pitchFamily="34" charset="-128"/>
                </a:rPr>
                <a:t>Détermination expérimentale de l’ordre d’une réaction : </a:t>
              </a:r>
            </a:p>
            <a:p>
              <a:pPr algn="ctr"/>
              <a:endParaRPr lang="fr-FR" sz="1600" b="1" dirty="0">
                <a:solidFill>
                  <a:schemeClr val="bg1"/>
                </a:solidFill>
                <a:latin typeface="Trebuchet MS" pitchFamily="34" charset="0"/>
                <a:ea typeface="MS PGothic" pitchFamily="34" charset="-128"/>
              </a:endParaRPr>
            </a:p>
          </p:txBody>
        </p:sp>
      </p:grpSp>
      <p:sp>
        <p:nvSpPr>
          <p:cNvPr id="8" name="Rectangle 7"/>
          <p:cNvSpPr/>
          <p:nvPr/>
        </p:nvSpPr>
        <p:spPr>
          <a:xfrm>
            <a:off x="285720" y="714356"/>
            <a:ext cx="5132559" cy="400110"/>
          </a:xfrm>
          <a:prstGeom prst="rect">
            <a:avLst/>
          </a:prstGeom>
        </p:spPr>
        <p:txBody>
          <a:bodyPr wrap="none">
            <a:spAutoFit/>
          </a:bodyPr>
          <a:lstStyle/>
          <a:p>
            <a:r>
              <a:rPr lang="fr-FR" sz="2000" dirty="0">
                <a:solidFill>
                  <a:srgbClr val="C00000"/>
                </a:solidFill>
              </a:rPr>
              <a:t>Etude d’un exemple par la méthode d’intégrale </a:t>
            </a:r>
            <a:endParaRPr lang="fr-FR"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a:srcRect/>
          <a:stretch>
            <a:fillRect/>
          </a:stretch>
        </p:blipFill>
        <p:spPr bwMode="auto">
          <a:xfrm>
            <a:off x="285720" y="1357298"/>
            <a:ext cx="8662740" cy="4348180"/>
          </a:xfrm>
          <a:prstGeom prst="rect">
            <a:avLst/>
          </a:prstGeom>
          <a:noFill/>
          <a:ln w="9525">
            <a:noFill/>
            <a:miter lim="800000"/>
            <a:headEnd/>
            <a:tailEnd/>
          </a:ln>
          <a:effectLst/>
        </p:spPr>
      </p:pic>
      <p:grpSp>
        <p:nvGrpSpPr>
          <p:cNvPr id="2" name="Group 22"/>
          <p:cNvGrpSpPr>
            <a:grpSpLocks/>
          </p:cNvGrpSpPr>
          <p:nvPr/>
        </p:nvGrpSpPr>
        <p:grpSpPr bwMode="auto">
          <a:xfrm>
            <a:off x="0" y="0"/>
            <a:ext cx="6472239" cy="584200"/>
            <a:chOff x="0" y="0"/>
            <a:chExt cx="4077" cy="368"/>
          </a:xfrm>
        </p:grpSpPr>
        <p:pic>
          <p:nvPicPr>
            <p:cNvPr id="5" name="Picture 10" descr="haut"/>
            <p:cNvPicPr>
              <a:picLocks noChangeAspect="1" noChangeArrowheads="1"/>
            </p:cNvPicPr>
            <p:nvPr/>
          </p:nvPicPr>
          <p:blipFill>
            <a:blip r:embed="rId2"/>
            <a:srcRect/>
            <a:stretch>
              <a:fillRect/>
            </a:stretch>
          </p:blipFill>
          <p:spPr bwMode="auto">
            <a:xfrm>
              <a:off x="0" y="0"/>
              <a:ext cx="4077" cy="366"/>
            </a:xfrm>
            <a:prstGeom prst="rect">
              <a:avLst/>
            </a:prstGeom>
            <a:noFill/>
            <a:ln w="9525">
              <a:noFill/>
              <a:miter lim="800000"/>
              <a:headEnd/>
              <a:tailEnd/>
            </a:ln>
          </p:spPr>
        </p:pic>
        <p:sp>
          <p:nvSpPr>
            <p:cNvPr id="6" name="Text Box 11"/>
            <p:cNvSpPr txBox="1">
              <a:spLocks noChangeArrowheads="1"/>
            </p:cNvSpPr>
            <p:nvPr/>
          </p:nvSpPr>
          <p:spPr bwMode="auto">
            <a:xfrm>
              <a:off x="0" y="0"/>
              <a:ext cx="3623" cy="368"/>
            </a:xfrm>
            <a:prstGeom prst="rect">
              <a:avLst/>
            </a:prstGeom>
            <a:noFill/>
            <a:ln w="9525">
              <a:noFill/>
              <a:miter lim="800000"/>
              <a:headEnd/>
              <a:tailEnd/>
            </a:ln>
          </p:spPr>
          <p:txBody>
            <a:bodyPr wrap="none" lIns="91424" tIns="45712" rIns="91424" bIns="45712">
              <a:spAutoFit/>
            </a:bodyPr>
            <a:lstStyle/>
            <a:p>
              <a:pPr algn="ctr"/>
              <a:r>
                <a:rPr lang="fr-FR" sz="1600" b="1" dirty="0">
                  <a:solidFill>
                    <a:schemeClr val="bg1"/>
                  </a:solidFill>
                  <a:latin typeface="Trebuchet MS" pitchFamily="34" charset="0"/>
                  <a:ea typeface="MS PGothic" pitchFamily="34" charset="-128"/>
                </a:rPr>
                <a:t>Détermination expérimentale de l’ordre d’une réaction : </a:t>
              </a:r>
            </a:p>
            <a:p>
              <a:pPr algn="ctr"/>
              <a:endParaRPr lang="fr-FR" sz="1600" b="1" dirty="0">
                <a:solidFill>
                  <a:schemeClr val="bg1"/>
                </a:solidFill>
                <a:latin typeface="Trebuchet MS" pitchFamily="34" charset="0"/>
                <a:ea typeface="MS PGothic" pitchFamily="34" charset="-128"/>
              </a:endParaRPr>
            </a:p>
          </p:txBody>
        </p:sp>
      </p:grpSp>
      <p:sp>
        <p:nvSpPr>
          <p:cNvPr id="8" name="Rectangle 7"/>
          <p:cNvSpPr/>
          <p:nvPr/>
        </p:nvSpPr>
        <p:spPr>
          <a:xfrm>
            <a:off x="285720" y="714356"/>
            <a:ext cx="5132559" cy="400110"/>
          </a:xfrm>
          <a:prstGeom prst="rect">
            <a:avLst/>
          </a:prstGeom>
        </p:spPr>
        <p:txBody>
          <a:bodyPr wrap="none">
            <a:spAutoFit/>
          </a:bodyPr>
          <a:lstStyle/>
          <a:p>
            <a:r>
              <a:rPr lang="fr-FR" sz="2000" dirty="0">
                <a:solidFill>
                  <a:srgbClr val="C00000"/>
                </a:solidFill>
              </a:rPr>
              <a:t>Etude d’un exemple par la méthode d’intégrale </a:t>
            </a:r>
            <a:endParaRPr lang="fr-FR" sz="2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Alternative 3"/>
          <p:cNvSpPr/>
          <p:nvPr/>
        </p:nvSpPr>
        <p:spPr>
          <a:xfrm>
            <a:off x="500034" y="1714488"/>
            <a:ext cx="8143932" cy="3286148"/>
          </a:xfrm>
          <a:prstGeom prst="flowChartAlternateProcess">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atura MT Script Capitals" pitchFamily="66" charset="0"/>
              </a:rPr>
              <a:t>Cinétique formelle des réactions complexes</a:t>
            </a:r>
          </a:p>
        </p:txBody>
      </p:sp>
      <p:pic>
        <p:nvPicPr>
          <p:cNvPr id="1026" name="Picture 2"/>
          <p:cNvPicPr>
            <a:picLocks noChangeAspect="1" noChangeArrowheads="1"/>
          </p:cNvPicPr>
          <p:nvPr/>
        </p:nvPicPr>
        <p:blipFill>
          <a:blip/>
          <a:srcRect/>
          <a:stretch>
            <a:fillRect/>
          </a:stretch>
        </p:blipFill>
        <p:spPr bwMode="auto">
          <a:xfrm>
            <a:off x="0" y="5252308"/>
            <a:ext cx="3071802" cy="1605691"/>
          </a:xfrm>
          <a:prstGeom prst="rect">
            <a:avLst/>
          </a:prstGeom>
          <a:noFill/>
          <a:ln w="9525">
            <a:noFill/>
            <a:miter lim="800000"/>
            <a:headEnd/>
            <a:tailEnd/>
          </a:ln>
          <a:effectLst/>
        </p:spPr>
      </p:pic>
      <p:pic>
        <p:nvPicPr>
          <p:cNvPr id="1027" name="Picture 3"/>
          <p:cNvPicPr>
            <a:picLocks noChangeAspect="1" noChangeArrowheads="1"/>
          </p:cNvPicPr>
          <p:nvPr/>
        </p:nvPicPr>
        <p:blipFill>
          <a:blip/>
          <a:srcRect/>
          <a:stretch>
            <a:fillRect/>
          </a:stretch>
        </p:blipFill>
        <p:spPr bwMode="auto">
          <a:xfrm>
            <a:off x="5000628" y="0"/>
            <a:ext cx="3100380" cy="1500173"/>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5000" y="428604"/>
            <a:ext cx="7239000" cy="1143000"/>
          </a:xfrm>
        </p:spPr>
        <p:txBody>
          <a:bodyPr/>
          <a:lstStyle/>
          <a:p>
            <a:r>
              <a:rPr lang="fr-FR" dirty="0"/>
              <a:t>     introduction</a:t>
            </a:r>
          </a:p>
        </p:txBody>
      </p:sp>
      <p:sp>
        <p:nvSpPr>
          <p:cNvPr id="3" name="Espace réservé du contenu 2"/>
          <p:cNvSpPr>
            <a:spLocks noGrp="1"/>
          </p:cNvSpPr>
          <p:nvPr>
            <p:ph idx="1"/>
          </p:nvPr>
        </p:nvSpPr>
        <p:spPr/>
        <p:txBody>
          <a:bodyPr>
            <a:normAutofit/>
          </a:bodyPr>
          <a:lstStyle/>
          <a:p>
            <a:pPr>
              <a:buNone/>
            </a:pPr>
            <a:endParaRPr lang="fr-FR" b="1" dirty="0"/>
          </a:p>
          <a:p>
            <a:pPr>
              <a:buClr>
                <a:srgbClr val="002060"/>
              </a:buClr>
              <a:buFont typeface="Wingdings" pitchFamily="2" charset="2"/>
              <a:buChar char="v"/>
            </a:pPr>
            <a:r>
              <a:rPr lang="fr-FR" dirty="0"/>
              <a:t> </a:t>
            </a:r>
            <a:r>
              <a:rPr lang="fr-FR" b="1" dirty="0"/>
              <a:t>Si les réactions globales sont toujours constituées d’une suite de réactions élémentaires, le résultat est un mécanisme le plus souvent très diversifié, complexe qui se traduit par une équation de vitesse, elle aussi, pas nécessairement simple. Ce chapitre est constitué de quelques exemples que l’on peut dire typiques.</a:t>
            </a:r>
          </a:p>
          <a:p>
            <a:pPr>
              <a:buNone/>
            </a:pPr>
            <a:endParaRPr lang="fr-FR" dirty="0"/>
          </a:p>
        </p:txBody>
      </p:sp>
      <p:pic>
        <p:nvPicPr>
          <p:cNvPr id="4" name="Picture 2"/>
          <p:cNvPicPr>
            <a:picLocks noChangeAspect="1" noChangeArrowheads="1"/>
          </p:cNvPicPr>
          <p:nvPr/>
        </p:nvPicPr>
        <p:blipFill>
          <a:blip/>
          <a:srcRect/>
          <a:stretch>
            <a:fillRect/>
          </a:stretch>
        </p:blipFill>
        <p:spPr bwMode="auto">
          <a:xfrm>
            <a:off x="0" y="0"/>
            <a:ext cx="2428860" cy="1269613"/>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La cinétique chimique </a:t>
            </a:r>
          </a:p>
        </p:txBody>
      </p:sp>
      <p:sp>
        <p:nvSpPr>
          <p:cNvPr id="3" name="Espace réservé du contenu 2"/>
          <p:cNvSpPr>
            <a:spLocks noGrp="1"/>
          </p:cNvSpPr>
          <p:nvPr>
            <p:ph sz="quarter" idx="1"/>
          </p:nvPr>
        </p:nvSpPr>
        <p:spPr>
          <a:xfrm>
            <a:off x="0" y="1600200"/>
            <a:ext cx="9144000" cy="5257800"/>
          </a:xfrm>
        </p:spPr>
        <p:txBody>
          <a:bodyPr>
            <a:normAutofit/>
          </a:bodyPr>
          <a:lstStyle/>
          <a:p>
            <a:pPr>
              <a:buFont typeface="Wingdings" pitchFamily="2" charset="2"/>
              <a:buChar char="v"/>
            </a:pPr>
            <a:r>
              <a:rPr lang="fr-CA" b="1" dirty="0">
                <a:solidFill>
                  <a:srgbClr val="FF0000"/>
                </a:solidFill>
                <a:latin typeface="Aparajita" pitchFamily="34" charset="0"/>
                <a:cs typeface="Aparajita" pitchFamily="34" charset="0"/>
              </a:rPr>
              <a:t>Cinétique chimique</a:t>
            </a:r>
            <a:r>
              <a:rPr lang="fr-CA" b="1" dirty="0">
                <a:latin typeface="Aparajita" pitchFamily="34" charset="0"/>
                <a:cs typeface="Aparajita" pitchFamily="34" charset="0"/>
              </a:rPr>
              <a:t> :</a:t>
            </a:r>
            <a:r>
              <a:rPr lang="fr-FR" dirty="0">
                <a:latin typeface="Aparajita" pitchFamily="34" charset="0"/>
                <a:cs typeface="Aparajita" pitchFamily="34" charset="0"/>
              </a:rPr>
              <a:t> La cinétique consiste en l’étude de l’avancement, en fonction du temps, d’une réaction chimique lorsque celle-ci est thermodynamiquement possible.</a:t>
            </a:r>
          </a:p>
          <a:p>
            <a:pPr>
              <a:buFont typeface="Wingdings" pitchFamily="2" charset="2"/>
              <a:buChar char="Ø"/>
            </a:pPr>
            <a:r>
              <a:rPr lang="fr-FR" b="1" u="sng" dirty="0">
                <a:solidFill>
                  <a:srgbClr val="FF0000"/>
                </a:solidFill>
                <a:latin typeface="Aparajita" pitchFamily="34" charset="0"/>
                <a:cs typeface="Aparajita" pitchFamily="34" charset="0"/>
              </a:rPr>
              <a:t>Le but de la cinétique</a:t>
            </a:r>
          </a:p>
          <a:p>
            <a:r>
              <a:rPr lang="fr-FR" dirty="0">
                <a:solidFill>
                  <a:schemeClr val="accent3">
                    <a:lumMod val="50000"/>
                  </a:schemeClr>
                </a:solidFill>
                <a:latin typeface="Aparajita" pitchFamily="34" charset="0"/>
                <a:cs typeface="Aparajita" pitchFamily="34" charset="0"/>
              </a:rPr>
              <a:t>Importance économique </a:t>
            </a:r>
            <a:r>
              <a:rPr lang="fr-FR" dirty="0">
                <a:latin typeface="Aparajita" pitchFamily="34" charset="0"/>
                <a:cs typeface="Aparajita" pitchFamily="34" charset="0"/>
              </a:rPr>
              <a:t>: la connaissance des déférents facteurs cinétique permet à l’industriel de se placer dans les conditions optimales.  </a:t>
            </a:r>
          </a:p>
          <a:p>
            <a:r>
              <a:rPr lang="fr-FR" dirty="0">
                <a:solidFill>
                  <a:schemeClr val="accent3">
                    <a:lumMod val="50000"/>
                  </a:schemeClr>
                </a:solidFill>
                <a:latin typeface="Aparajita" pitchFamily="34" charset="0"/>
                <a:cs typeface="Aparajita" pitchFamily="34" charset="0"/>
              </a:rPr>
              <a:t>Importance théorique </a:t>
            </a:r>
            <a:r>
              <a:rPr lang="fr-FR" dirty="0">
                <a:latin typeface="Aparajita" pitchFamily="34" charset="0"/>
                <a:cs typeface="Aparajita" pitchFamily="34" charset="0"/>
              </a:rPr>
              <a:t>: l’étude expérimentale de la cinétique permet d’avoir accès aux mécanismes réactionnels c –à- d de comprendre de comportement Des  molécules à l’échelle de l’infiniment.</a:t>
            </a:r>
          </a:p>
          <a:p>
            <a:pPr>
              <a:buNone/>
            </a:pPr>
            <a:r>
              <a:rPr lang="fr-FR" dirty="0"/>
              <a:t> </a:t>
            </a:r>
          </a:p>
          <a:p>
            <a:endParaRPr lang="fr-FR" dirty="0"/>
          </a:p>
          <a:p>
            <a:pPr>
              <a:buNone/>
            </a:pPr>
            <a:endParaRPr lang="fr-FR" dirty="0"/>
          </a:p>
          <a:p>
            <a:pPr>
              <a:buFont typeface="Wingdings" pitchFamily="2" charset="2"/>
              <a:buChar char="Ø"/>
            </a:pPr>
            <a:endParaRPr lang="fr-FR" dirty="0"/>
          </a:p>
          <a:p>
            <a:pPr>
              <a:buNone/>
            </a:pPr>
            <a:endParaRPr lang="fr-FR" dirty="0"/>
          </a:p>
          <a:p>
            <a:endParaRPr lang="fr-F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24" y="1000116"/>
            <a:ext cx="7239000" cy="1143000"/>
          </a:xfrm>
        </p:spPr>
        <p:txBody>
          <a:bodyPr>
            <a:normAutofit/>
          </a:bodyPr>
          <a:lstStyle/>
          <a:p>
            <a:r>
              <a:rPr lang="fr-FR" dirty="0"/>
              <a:t>Les réactions inverses simples</a:t>
            </a:r>
          </a:p>
        </p:txBody>
      </p:sp>
      <p:sp>
        <p:nvSpPr>
          <p:cNvPr id="3" name="Espace réservé du contenu 2"/>
          <p:cNvSpPr>
            <a:spLocks noGrp="1"/>
          </p:cNvSpPr>
          <p:nvPr>
            <p:ph idx="1"/>
          </p:nvPr>
        </p:nvSpPr>
        <p:spPr>
          <a:xfrm>
            <a:off x="357158" y="2071678"/>
            <a:ext cx="7572428" cy="4786322"/>
          </a:xfrm>
        </p:spPr>
        <p:txBody>
          <a:bodyPr>
            <a:normAutofit/>
          </a:bodyPr>
          <a:lstStyle/>
          <a:p>
            <a:pPr>
              <a:buClr>
                <a:srgbClr val="002060"/>
              </a:buClr>
              <a:buFont typeface="Wingdings" pitchFamily="2" charset="2"/>
              <a:buChar char="v"/>
            </a:pPr>
            <a:r>
              <a:rPr lang="fr-FR" dirty="0"/>
              <a:t>Pour illustrer le principe de fonctionnement de la cinétique des réactions inverses, considérons le cas simple d’un équilibre où les deux réactions inverses sont du premier ordre et ne mettant en jeu qu’un réactif A et un produit B.</a:t>
            </a:r>
          </a:p>
          <a:p>
            <a:pPr>
              <a:buClr>
                <a:srgbClr val="002060"/>
              </a:buClr>
              <a:buNone/>
            </a:pPr>
            <a:r>
              <a:rPr lang="fr-FR" dirty="0"/>
              <a:t>                              </a:t>
            </a:r>
            <a:r>
              <a:rPr lang="fr-FR" b="1" i="1" dirty="0">
                <a:solidFill>
                  <a:srgbClr val="FF0000"/>
                </a:solidFill>
              </a:rPr>
              <a:t>k</a:t>
            </a:r>
            <a:endParaRPr lang="fr-FR" dirty="0"/>
          </a:p>
          <a:p>
            <a:pPr>
              <a:buClr>
                <a:srgbClr val="002060"/>
              </a:buClr>
              <a:buNone/>
            </a:pPr>
            <a:r>
              <a:rPr lang="fr-FR" dirty="0"/>
              <a:t>                    A                 B       </a:t>
            </a:r>
          </a:p>
          <a:p>
            <a:pPr>
              <a:buClr>
                <a:srgbClr val="002060"/>
              </a:buClr>
              <a:buNone/>
            </a:pPr>
            <a:r>
              <a:rPr lang="fr-FR" b="1" i="1" dirty="0">
                <a:solidFill>
                  <a:srgbClr val="FF0000"/>
                </a:solidFill>
              </a:rPr>
              <a:t>                              k</a:t>
            </a:r>
            <a:r>
              <a:rPr lang="fr-FR" b="1" dirty="0">
                <a:solidFill>
                  <a:srgbClr val="FF0000"/>
                </a:solidFill>
              </a:rPr>
              <a:t>' </a:t>
            </a:r>
            <a:endParaRPr lang="fr-FR" dirty="0"/>
          </a:p>
          <a:p>
            <a:pPr>
              <a:buNone/>
            </a:pPr>
            <a:endParaRPr lang="fr-FR" dirty="0"/>
          </a:p>
        </p:txBody>
      </p:sp>
      <p:sp>
        <p:nvSpPr>
          <p:cNvPr id="4" name="Flèche droite 3"/>
          <p:cNvSpPr/>
          <p:nvPr/>
        </p:nvSpPr>
        <p:spPr>
          <a:xfrm>
            <a:off x="2236270" y="4286256"/>
            <a:ext cx="97840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gauche 4"/>
          <p:cNvSpPr/>
          <p:nvPr/>
        </p:nvSpPr>
        <p:spPr>
          <a:xfrm>
            <a:off x="2236270" y="4500570"/>
            <a:ext cx="978408"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2"/>
          <p:cNvPicPr>
            <a:picLocks noChangeAspect="1" noChangeArrowheads="1"/>
          </p:cNvPicPr>
          <p:nvPr/>
        </p:nvPicPr>
        <p:blipFill>
          <a:blip/>
          <a:srcRect/>
          <a:stretch>
            <a:fillRect/>
          </a:stretch>
        </p:blipFill>
        <p:spPr bwMode="auto">
          <a:xfrm>
            <a:off x="0" y="1"/>
            <a:ext cx="2500298" cy="1377602"/>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14290"/>
            <a:ext cx="8143900" cy="6643710"/>
          </a:xfrm>
        </p:spPr>
        <p:txBody>
          <a:bodyPr>
            <a:normAutofit/>
          </a:bodyPr>
          <a:lstStyle/>
          <a:p>
            <a:pPr>
              <a:buClr>
                <a:srgbClr val="0070C0"/>
              </a:buClr>
              <a:buFont typeface="Wingdings" pitchFamily="2" charset="2"/>
              <a:buChar char="v"/>
            </a:pPr>
            <a:r>
              <a:rPr lang="fr-FR" sz="2400" dirty="0"/>
              <a:t>Si on pose qu’au début de la réaction on est en présence du réactif A seulement, alors la concentration initiale du réactif A sera </a:t>
            </a:r>
            <a:r>
              <a:rPr lang="fr-FR" sz="2400" b="1" i="1" dirty="0">
                <a:solidFill>
                  <a:srgbClr val="FF0000"/>
                </a:solidFill>
              </a:rPr>
              <a:t>a</a:t>
            </a:r>
            <a:r>
              <a:rPr lang="fr-FR" sz="2400" dirty="0"/>
              <a:t> et celle du produit B sera </a:t>
            </a:r>
            <a:r>
              <a:rPr lang="fr-FR" sz="2400" b="1" dirty="0">
                <a:solidFill>
                  <a:srgbClr val="FF0000"/>
                </a:solidFill>
              </a:rPr>
              <a:t>0</a:t>
            </a:r>
            <a:r>
              <a:rPr lang="fr-FR" sz="2400" dirty="0"/>
              <a:t>.</a:t>
            </a:r>
          </a:p>
          <a:p>
            <a:pPr>
              <a:buClr>
                <a:srgbClr val="0070C0"/>
              </a:buClr>
              <a:buFont typeface="Wingdings" pitchFamily="2" charset="2"/>
              <a:buChar char="v"/>
            </a:pPr>
            <a:r>
              <a:rPr lang="fr-FR" sz="2400" dirty="0"/>
              <a:t>Après un certain temps </a:t>
            </a:r>
            <a:r>
              <a:rPr lang="fr-FR" sz="2400" i="1" dirty="0"/>
              <a:t>t</a:t>
            </a:r>
            <a:r>
              <a:rPr lang="fr-FR" sz="2400" dirty="0"/>
              <a:t>, la concentration de A sera </a:t>
            </a:r>
            <a:r>
              <a:rPr lang="fr-FR" sz="2400" b="1" i="1" dirty="0">
                <a:solidFill>
                  <a:srgbClr val="FF0000"/>
                </a:solidFill>
              </a:rPr>
              <a:t>a-x</a:t>
            </a:r>
            <a:r>
              <a:rPr lang="fr-FR" sz="2400" dirty="0"/>
              <a:t> si on suppose que celle de B est au même moment égale à </a:t>
            </a:r>
            <a:r>
              <a:rPr lang="fr-FR" sz="2400" b="1" i="1" dirty="0">
                <a:solidFill>
                  <a:srgbClr val="FF0000"/>
                </a:solidFill>
              </a:rPr>
              <a:t>x </a:t>
            </a:r>
            <a:r>
              <a:rPr lang="fr-FR" sz="2400" b="1" i="1" dirty="0"/>
              <a:t>.</a:t>
            </a:r>
          </a:p>
          <a:p>
            <a:pPr>
              <a:buClr>
                <a:srgbClr val="0070C0"/>
              </a:buClr>
              <a:buFont typeface="Wingdings" pitchFamily="2" charset="2"/>
              <a:buChar char="v"/>
            </a:pPr>
            <a:r>
              <a:rPr lang="fr-FR" sz="2400" dirty="0"/>
              <a:t> La vitesse de la réaction directe, c’est-à-dire, la vitesse de disparition de A s’il n’y avait pas de réaction inverse, est égale à</a:t>
            </a:r>
            <a:r>
              <a:rPr lang="fr-FR" sz="2400" b="1" dirty="0">
                <a:solidFill>
                  <a:srgbClr val="FF0000"/>
                </a:solidFill>
              </a:rPr>
              <a:t> </a:t>
            </a:r>
            <a:r>
              <a:rPr lang="fr-FR" sz="2400" b="1" i="1" dirty="0">
                <a:solidFill>
                  <a:srgbClr val="FF0000"/>
                </a:solidFill>
              </a:rPr>
              <a:t>k</a:t>
            </a:r>
            <a:r>
              <a:rPr lang="fr-FR" sz="2400" b="1" dirty="0">
                <a:solidFill>
                  <a:srgbClr val="FF0000"/>
                </a:solidFill>
              </a:rPr>
              <a:t>(</a:t>
            </a:r>
            <a:r>
              <a:rPr lang="fr-FR" sz="2400" b="1" i="1" dirty="0">
                <a:solidFill>
                  <a:srgbClr val="FF0000"/>
                </a:solidFill>
              </a:rPr>
              <a:t>a-x</a:t>
            </a:r>
            <a:r>
              <a:rPr lang="fr-FR" sz="2400" b="1" dirty="0">
                <a:solidFill>
                  <a:srgbClr val="FF0000"/>
                </a:solidFill>
              </a:rPr>
              <a:t>)</a:t>
            </a:r>
            <a:r>
              <a:rPr lang="fr-FR" sz="2400" b="1" dirty="0"/>
              <a:t>.</a:t>
            </a:r>
            <a:r>
              <a:rPr lang="fr-FR" sz="2400" b="1" dirty="0">
                <a:solidFill>
                  <a:srgbClr val="FF0000"/>
                </a:solidFill>
              </a:rPr>
              <a:t> </a:t>
            </a:r>
            <a:r>
              <a:rPr lang="fr-FR" sz="2400" dirty="0"/>
              <a:t>De façon analogue, la vitesse de la réaction inverse, c’est-à-dire, la vitesse de régénération de A si on ne considère pas la réaction directe, est égale à </a:t>
            </a:r>
            <a:r>
              <a:rPr lang="fr-FR" sz="2400" b="1" i="1" dirty="0">
                <a:solidFill>
                  <a:srgbClr val="FF0000"/>
                </a:solidFill>
              </a:rPr>
              <a:t>k</a:t>
            </a:r>
            <a:r>
              <a:rPr lang="fr-FR" sz="2400" b="1" dirty="0">
                <a:solidFill>
                  <a:srgbClr val="FF0000"/>
                </a:solidFill>
              </a:rPr>
              <a:t>'  </a:t>
            </a:r>
            <a:r>
              <a:rPr lang="fr-FR" sz="2400" b="1" i="1" dirty="0">
                <a:solidFill>
                  <a:srgbClr val="FF0000"/>
                </a:solidFill>
              </a:rPr>
              <a:t>x</a:t>
            </a:r>
            <a:r>
              <a:rPr lang="fr-FR" sz="2400" dirty="0"/>
              <a:t>.</a:t>
            </a:r>
          </a:p>
          <a:p>
            <a:pPr>
              <a:buClr>
                <a:srgbClr val="0070C0"/>
              </a:buClr>
              <a:buFont typeface="Wingdings" pitchFamily="2" charset="2"/>
              <a:buChar char="v"/>
            </a:pPr>
            <a:r>
              <a:rPr lang="fr-FR" sz="2400" dirty="0"/>
              <a:t> La vitesse nette de transformation de A ou de production de B sera à tout instant la différence entre la vitesse de la réaction directe et la vitesse de la réaction inverse :</a:t>
            </a:r>
          </a:p>
          <a:p>
            <a:pPr>
              <a:buClr>
                <a:srgbClr val="0070C0"/>
              </a:buClr>
              <a:buNone/>
            </a:pPr>
            <a:endParaRPr lang="fr-FR" sz="2400" dirty="0"/>
          </a:p>
          <a:p>
            <a:pPr>
              <a:buClr>
                <a:srgbClr val="0070C0"/>
              </a:buClr>
              <a:buFont typeface="Wingdings" pitchFamily="2" charset="2"/>
              <a:buChar char="v"/>
            </a:pPr>
            <a:endParaRPr lang="fr-FR" sz="2400" dirty="0"/>
          </a:p>
          <a:p>
            <a:pPr>
              <a:buClr>
                <a:srgbClr val="0070C0"/>
              </a:buClr>
              <a:buFont typeface="Wingdings" pitchFamily="2" charset="2"/>
              <a:buChar char="v"/>
            </a:pPr>
            <a:endParaRPr lang="fr-FR" sz="2400" b="1" i="1" dirty="0"/>
          </a:p>
          <a:p>
            <a:pPr>
              <a:buClr>
                <a:srgbClr val="0070C0"/>
              </a:buClr>
              <a:buFont typeface="Wingdings" pitchFamily="2" charset="2"/>
              <a:buChar char="v"/>
            </a:pPr>
            <a:endParaRPr lang="fr-FR" sz="2400" b="1" i="1" dirty="0"/>
          </a:p>
          <a:p>
            <a:endParaRPr lang="fr-FR" sz="2400" dirty="0"/>
          </a:p>
        </p:txBody>
      </p:sp>
      <p:sp>
        <p:nvSpPr>
          <p:cNvPr id="5" name="Organigramme : Processus 4"/>
          <p:cNvSpPr/>
          <p:nvPr/>
        </p:nvSpPr>
        <p:spPr>
          <a:xfrm>
            <a:off x="1857356" y="5643578"/>
            <a:ext cx="6215106" cy="500066"/>
          </a:xfrm>
          <a:prstGeom prst="flowChartProcess">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chemeClr val="tx1"/>
                </a:solidFill>
              </a:rPr>
              <a:t>[A]  </a:t>
            </a:r>
            <a:r>
              <a:rPr lang="pt-BR" dirty="0"/>
              <a:t>          </a:t>
            </a:r>
            <a:r>
              <a:rPr lang="pt-BR" sz="2400" b="1" dirty="0">
                <a:solidFill>
                  <a:schemeClr val="tx1"/>
                </a:solidFill>
              </a:rPr>
              <a:t>       </a:t>
            </a:r>
            <a:r>
              <a:rPr lang="pt-BR" sz="2400" b="1" i="1" baseline="30000" dirty="0">
                <a:solidFill>
                  <a:schemeClr val="tx1"/>
                </a:solidFill>
              </a:rPr>
              <a:t>dx</a:t>
            </a:r>
            <a:r>
              <a:rPr lang="pt-BR" sz="2400" b="1" dirty="0">
                <a:solidFill>
                  <a:schemeClr val="tx1"/>
                </a:solidFill>
              </a:rPr>
              <a:t> / </a:t>
            </a:r>
            <a:r>
              <a:rPr lang="pt-BR" sz="2400" b="1" i="1" baseline="-25000" dirty="0">
                <a:solidFill>
                  <a:schemeClr val="tx1"/>
                </a:solidFill>
              </a:rPr>
              <a:t>dt  </a:t>
            </a:r>
            <a:r>
              <a:rPr lang="pt-BR" sz="2400" b="1" dirty="0">
                <a:solidFill>
                  <a:schemeClr val="tx1"/>
                </a:solidFill>
              </a:rPr>
              <a:t> =   </a:t>
            </a:r>
            <a:r>
              <a:rPr lang="pt-BR" sz="2400" b="1" i="1" dirty="0">
                <a:solidFill>
                  <a:schemeClr val="tx1"/>
                </a:solidFill>
              </a:rPr>
              <a:t>k </a:t>
            </a:r>
            <a:r>
              <a:rPr lang="pt-BR" sz="2400" b="1" dirty="0">
                <a:solidFill>
                  <a:schemeClr val="tx1"/>
                </a:solidFill>
              </a:rPr>
              <a:t>(</a:t>
            </a:r>
            <a:r>
              <a:rPr lang="pt-BR" sz="2400" b="1" i="1" dirty="0">
                <a:solidFill>
                  <a:schemeClr val="tx1"/>
                </a:solidFill>
              </a:rPr>
              <a:t>a</a:t>
            </a:r>
            <a:r>
              <a:rPr lang="pt-BR" sz="2400" b="1" dirty="0">
                <a:solidFill>
                  <a:schemeClr val="tx1"/>
                </a:solidFill>
              </a:rPr>
              <a:t> – </a:t>
            </a:r>
            <a:r>
              <a:rPr lang="pt-BR" sz="2400" b="1" i="1" dirty="0">
                <a:solidFill>
                  <a:schemeClr val="tx1"/>
                </a:solidFill>
              </a:rPr>
              <a:t>x</a:t>
            </a:r>
            <a:r>
              <a:rPr lang="pt-BR" sz="2400" b="1" dirty="0">
                <a:solidFill>
                  <a:schemeClr val="tx1"/>
                </a:solidFill>
              </a:rPr>
              <a:t>) - </a:t>
            </a:r>
            <a:r>
              <a:rPr lang="pt-BR" sz="2400" b="1" i="1" dirty="0">
                <a:solidFill>
                  <a:schemeClr val="tx1"/>
                </a:solidFill>
              </a:rPr>
              <a:t>k</a:t>
            </a:r>
            <a:r>
              <a:rPr lang="pt-BR" sz="2400" b="1" dirty="0">
                <a:solidFill>
                  <a:schemeClr val="tx1"/>
                </a:solidFill>
              </a:rPr>
              <a:t>' </a:t>
            </a:r>
            <a:r>
              <a:rPr lang="pt-BR" sz="2400" b="1" i="1" dirty="0">
                <a:solidFill>
                  <a:schemeClr val="tx1"/>
                </a:solidFill>
              </a:rPr>
              <a:t>x</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idx="1"/>
          </p:nvPr>
        </p:nvSpPr>
        <p:spPr>
          <a:xfrm>
            <a:off x="142844" y="214290"/>
            <a:ext cx="7715304" cy="6429420"/>
          </a:xfrm>
        </p:spPr>
        <p:txBody>
          <a:bodyPr>
            <a:normAutofit lnSpcReduction="10000"/>
          </a:bodyPr>
          <a:lstStyle/>
          <a:p>
            <a:pPr>
              <a:buClr>
                <a:schemeClr val="accent6">
                  <a:lumMod val="50000"/>
                </a:schemeClr>
              </a:buClr>
              <a:buNone/>
            </a:pPr>
            <a:endParaRPr lang="fr-FR" dirty="0"/>
          </a:p>
          <a:p>
            <a:pPr>
              <a:buClr>
                <a:schemeClr val="accent6">
                  <a:lumMod val="50000"/>
                </a:schemeClr>
              </a:buClr>
              <a:buFont typeface="Wingdings" pitchFamily="2" charset="2"/>
              <a:buChar char="v"/>
            </a:pPr>
            <a:r>
              <a:rPr lang="fr-FR" sz="2400" dirty="0"/>
              <a:t>À l’équilibre, la vitesse nette de transformation devient nulle: il se forme autant de A qu’il en disparaît. Les concentrations de A et de B ont alors atteint leurs valeurs à l’équilibre et on caractérise cette situation en posant </a:t>
            </a:r>
            <a:r>
              <a:rPr lang="fr-FR" sz="2400" b="1" i="1" dirty="0">
                <a:solidFill>
                  <a:srgbClr val="FF0000"/>
                </a:solidFill>
              </a:rPr>
              <a:t>x</a:t>
            </a:r>
            <a:r>
              <a:rPr lang="fr-FR" sz="2400" b="1" dirty="0">
                <a:solidFill>
                  <a:srgbClr val="FF0000"/>
                </a:solidFill>
              </a:rPr>
              <a:t> = </a:t>
            </a:r>
            <a:r>
              <a:rPr lang="fr-FR" sz="2400" b="1" i="1" dirty="0" err="1">
                <a:solidFill>
                  <a:srgbClr val="FF0000"/>
                </a:solidFill>
              </a:rPr>
              <a:t>x</a:t>
            </a:r>
            <a:r>
              <a:rPr lang="fr-FR" sz="2400" b="1" baseline="-25000" dirty="0" err="1">
                <a:solidFill>
                  <a:srgbClr val="FF0000"/>
                </a:solidFill>
              </a:rPr>
              <a:t>équil</a:t>
            </a:r>
            <a:r>
              <a:rPr lang="fr-FR" sz="2400" dirty="0"/>
              <a:t>.</a:t>
            </a:r>
          </a:p>
          <a:p>
            <a:pPr>
              <a:buClr>
                <a:schemeClr val="accent6">
                  <a:lumMod val="50000"/>
                </a:schemeClr>
              </a:buClr>
              <a:buFont typeface="Wingdings" pitchFamily="2" charset="2"/>
              <a:buChar char="v"/>
            </a:pPr>
            <a:r>
              <a:rPr lang="fr-FR" sz="2400" dirty="0"/>
              <a:t> D’où, à l’équilibre :</a:t>
            </a:r>
            <a:r>
              <a:rPr lang="fr-FR" sz="2400" i="1" baseline="30000" dirty="0">
                <a:solidFill>
                  <a:srgbClr val="002060"/>
                </a:solidFill>
              </a:rPr>
              <a:t> </a:t>
            </a:r>
            <a:r>
              <a:rPr lang="fr-FR" sz="2400" b="1" i="1" baseline="30000" dirty="0" err="1">
                <a:solidFill>
                  <a:srgbClr val="002060"/>
                </a:solidFill>
              </a:rPr>
              <a:t>dx</a:t>
            </a:r>
            <a:r>
              <a:rPr lang="fr-FR" sz="2400" b="1" dirty="0">
                <a:solidFill>
                  <a:srgbClr val="002060"/>
                </a:solidFill>
              </a:rPr>
              <a:t> / </a:t>
            </a:r>
            <a:r>
              <a:rPr lang="fr-FR" sz="2400" b="1" i="1" baseline="-25000" dirty="0" err="1">
                <a:solidFill>
                  <a:srgbClr val="002060"/>
                </a:solidFill>
              </a:rPr>
              <a:t>dt</a:t>
            </a:r>
            <a:r>
              <a:rPr lang="fr-FR" sz="2400" b="1" i="1" baseline="-25000" dirty="0">
                <a:solidFill>
                  <a:srgbClr val="002060"/>
                </a:solidFill>
              </a:rPr>
              <a:t> </a:t>
            </a:r>
            <a:r>
              <a:rPr lang="fr-FR" sz="2400" b="1" dirty="0">
                <a:solidFill>
                  <a:srgbClr val="002060"/>
                </a:solidFill>
              </a:rPr>
              <a:t>=0 =</a:t>
            </a:r>
            <a:r>
              <a:rPr lang="fr-FR" sz="2400" b="1" i="1" dirty="0">
                <a:solidFill>
                  <a:srgbClr val="002060"/>
                </a:solidFill>
              </a:rPr>
              <a:t>k</a:t>
            </a:r>
            <a:r>
              <a:rPr lang="fr-FR" sz="2400" b="1" dirty="0">
                <a:solidFill>
                  <a:srgbClr val="002060"/>
                </a:solidFill>
              </a:rPr>
              <a:t> (</a:t>
            </a:r>
            <a:r>
              <a:rPr lang="fr-FR" sz="2400" b="1" i="1" dirty="0">
                <a:solidFill>
                  <a:srgbClr val="002060"/>
                </a:solidFill>
              </a:rPr>
              <a:t>a</a:t>
            </a:r>
            <a:r>
              <a:rPr lang="fr-FR" sz="2400" b="1" dirty="0">
                <a:solidFill>
                  <a:srgbClr val="002060"/>
                </a:solidFill>
              </a:rPr>
              <a:t> – </a:t>
            </a:r>
            <a:r>
              <a:rPr lang="fr-FR" sz="2400" b="1" i="1" dirty="0" err="1">
                <a:solidFill>
                  <a:srgbClr val="002060"/>
                </a:solidFill>
              </a:rPr>
              <a:t>x</a:t>
            </a:r>
            <a:r>
              <a:rPr lang="fr-FR" sz="2400" b="1" baseline="-25000" dirty="0" err="1">
                <a:solidFill>
                  <a:srgbClr val="002060"/>
                </a:solidFill>
              </a:rPr>
              <a:t>équil</a:t>
            </a:r>
            <a:r>
              <a:rPr lang="fr-FR" sz="2400" b="1" dirty="0">
                <a:solidFill>
                  <a:srgbClr val="002060"/>
                </a:solidFill>
              </a:rPr>
              <a:t>) - </a:t>
            </a:r>
            <a:r>
              <a:rPr lang="fr-FR" sz="2400" b="1" i="1" dirty="0">
                <a:solidFill>
                  <a:srgbClr val="002060"/>
                </a:solidFill>
              </a:rPr>
              <a:t>k</a:t>
            </a:r>
            <a:r>
              <a:rPr lang="fr-FR" sz="2400" b="1" dirty="0">
                <a:solidFill>
                  <a:srgbClr val="002060"/>
                </a:solidFill>
              </a:rPr>
              <a:t>'</a:t>
            </a:r>
            <a:r>
              <a:rPr lang="fr-FR" sz="2400" b="1" i="1" dirty="0">
                <a:solidFill>
                  <a:srgbClr val="002060"/>
                </a:solidFill>
              </a:rPr>
              <a:t> </a:t>
            </a:r>
            <a:r>
              <a:rPr lang="fr-FR" sz="2400" b="1" i="1" dirty="0" err="1">
                <a:solidFill>
                  <a:srgbClr val="002060"/>
                </a:solidFill>
              </a:rPr>
              <a:t>x</a:t>
            </a:r>
            <a:r>
              <a:rPr lang="fr-FR" sz="2400" b="1" baseline="-25000" dirty="0" err="1">
                <a:solidFill>
                  <a:srgbClr val="002060"/>
                </a:solidFill>
              </a:rPr>
              <a:t>équil</a:t>
            </a:r>
            <a:endParaRPr lang="fr-FR" sz="2400" b="1" baseline="-25000" dirty="0">
              <a:solidFill>
                <a:srgbClr val="002060"/>
              </a:solidFill>
            </a:endParaRPr>
          </a:p>
          <a:p>
            <a:pPr>
              <a:buClr>
                <a:schemeClr val="accent6">
                  <a:lumMod val="50000"/>
                </a:schemeClr>
              </a:buClr>
              <a:buFont typeface="Wingdings" pitchFamily="2" charset="2"/>
              <a:buChar char="v"/>
            </a:pPr>
            <a:endParaRPr lang="fr-FR" sz="2400" b="1" baseline="-25000" dirty="0">
              <a:solidFill>
                <a:srgbClr val="002060"/>
              </a:solidFill>
            </a:endParaRPr>
          </a:p>
          <a:p>
            <a:pPr>
              <a:buClr>
                <a:schemeClr val="accent6">
                  <a:lumMod val="50000"/>
                </a:schemeClr>
              </a:buClr>
              <a:buNone/>
            </a:pPr>
            <a:r>
              <a:rPr lang="fr-FR" sz="2400" dirty="0"/>
              <a:t>C’est-à-dire </a:t>
            </a:r>
            <a:r>
              <a:rPr lang="fr-FR" sz="2400" b="1" dirty="0">
                <a:solidFill>
                  <a:srgbClr val="002060"/>
                </a:solidFill>
              </a:rPr>
              <a:t>:     </a:t>
            </a:r>
            <a:r>
              <a:rPr lang="fr-FR" sz="2400" b="1" i="1" dirty="0">
                <a:solidFill>
                  <a:srgbClr val="002060"/>
                </a:solidFill>
              </a:rPr>
              <a:t> k</a:t>
            </a:r>
            <a:r>
              <a:rPr lang="fr-FR" sz="2400" b="1" dirty="0">
                <a:solidFill>
                  <a:srgbClr val="002060"/>
                </a:solidFill>
              </a:rPr>
              <a:t> (</a:t>
            </a:r>
            <a:r>
              <a:rPr lang="fr-FR" sz="2400" b="1" i="1" dirty="0">
                <a:solidFill>
                  <a:srgbClr val="002060"/>
                </a:solidFill>
              </a:rPr>
              <a:t>a</a:t>
            </a:r>
            <a:r>
              <a:rPr lang="fr-FR" sz="2400" b="1" dirty="0">
                <a:solidFill>
                  <a:srgbClr val="002060"/>
                </a:solidFill>
              </a:rPr>
              <a:t> – </a:t>
            </a:r>
            <a:r>
              <a:rPr lang="fr-FR" sz="2400" b="1" i="1" dirty="0" err="1">
                <a:solidFill>
                  <a:srgbClr val="002060"/>
                </a:solidFill>
              </a:rPr>
              <a:t>x</a:t>
            </a:r>
            <a:r>
              <a:rPr lang="fr-FR" sz="2400" b="1" baseline="-25000" dirty="0" err="1">
                <a:solidFill>
                  <a:srgbClr val="002060"/>
                </a:solidFill>
              </a:rPr>
              <a:t>équil</a:t>
            </a:r>
            <a:r>
              <a:rPr lang="fr-FR" sz="2400" b="1" dirty="0">
                <a:solidFill>
                  <a:srgbClr val="002060"/>
                </a:solidFill>
              </a:rPr>
              <a:t>)   =   </a:t>
            </a:r>
            <a:r>
              <a:rPr lang="fr-FR" sz="2400" b="1" i="1" dirty="0">
                <a:solidFill>
                  <a:srgbClr val="002060"/>
                </a:solidFill>
              </a:rPr>
              <a:t>k</a:t>
            </a:r>
            <a:r>
              <a:rPr lang="fr-FR" sz="2400" b="1" dirty="0">
                <a:solidFill>
                  <a:srgbClr val="002060"/>
                </a:solidFill>
              </a:rPr>
              <a:t>' </a:t>
            </a:r>
            <a:r>
              <a:rPr lang="fr-FR" sz="2400" b="1" i="1" dirty="0" err="1">
                <a:solidFill>
                  <a:srgbClr val="002060"/>
                </a:solidFill>
              </a:rPr>
              <a:t>x</a:t>
            </a:r>
            <a:r>
              <a:rPr lang="fr-FR" sz="2400" b="1" baseline="-25000" dirty="0" err="1">
                <a:solidFill>
                  <a:srgbClr val="002060"/>
                </a:solidFill>
              </a:rPr>
              <a:t>équil</a:t>
            </a:r>
            <a:endParaRPr lang="fr-FR" sz="2400" b="1" baseline="-25000" dirty="0">
              <a:solidFill>
                <a:srgbClr val="002060"/>
              </a:solidFill>
            </a:endParaRPr>
          </a:p>
          <a:p>
            <a:pPr>
              <a:buClr>
                <a:schemeClr val="accent6">
                  <a:lumMod val="50000"/>
                </a:schemeClr>
              </a:buClr>
              <a:buNone/>
            </a:pPr>
            <a:endParaRPr lang="fr-FR" sz="2400" b="1" baseline="-25000" dirty="0">
              <a:solidFill>
                <a:srgbClr val="002060"/>
              </a:solidFill>
            </a:endParaRPr>
          </a:p>
          <a:p>
            <a:pPr>
              <a:buClr>
                <a:schemeClr val="accent6">
                  <a:lumMod val="50000"/>
                </a:schemeClr>
              </a:buClr>
              <a:buNone/>
            </a:pPr>
            <a:r>
              <a:rPr lang="fr-FR" sz="2400" dirty="0"/>
              <a:t> </a:t>
            </a:r>
            <a:endParaRPr lang="fr-FR" sz="2400" b="1" dirty="0"/>
          </a:p>
          <a:p>
            <a:pPr>
              <a:buNone/>
            </a:pPr>
            <a:r>
              <a:rPr lang="fr-FR" sz="2800" dirty="0"/>
              <a:t>D’où :</a:t>
            </a:r>
            <a:endParaRPr lang="fr-FR" sz="2400" dirty="0"/>
          </a:p>
          <a:p>
            <a:pPr>
              <a:buNone/>
            </a:pPr>
            <a:endParaRPr lang="fr-FR" sz="2400" baseline="-25000" dirty="0"/>
          </a:p>
          <a:p>
            <a:pPr>
              <a:buNone/>
            </a:pPr>
            <a:endParaRPr lang="fr-FR" sz="2400" baseline="-25000" dirty="0"/>
          </a:p>
          <a:p>
            <a:pPr>
              <a:buNone/>
            </a:pPr>
            <a:endParaRPr lang="fr-FR" sz="2400" dirty="0"/>
          </a:p>
          <a:p>
            <a:pPr>
              <a:buNone/>
            </a:pPr>
            <a:endParaRPr lang="fr-FR" baseline="-25000" dirty="0"/>
          </a:p>
          <a:p>
            <a:pPr>
              <a:buClr>
                <a:schemeClr val="accent6">
                  <a:lumMod val="50000"/>
                </a:schemeClr>
              </a:buClr>
              <a:buNone/>
            </a:pPr>
            <a:endParaRPr lang="fr-FR" dirty="0"/>
          </a:p>
          <a:p>
            <a:pPr>
              <a:buNone/>
            </a:pPr>
            <a:r>
              <a:rPr lang="fr-FR" sz="2400" dirty="0"/>
              <a:t>  </a:t>
            </a:r>
          </a:p>
          <a:p>
            <a:pPr>
              <a:buNone/>
            </a:pPr>
            <a:endParaRPr lang="pt-BR" i="1" dirty="0"/>
          </a:p>
        </p:txBody>
      </p:sp>
      <p:sp>
        <p:nvSpPr>
          <p:cNvPr id="7" name="Organigramme : Processus 6"/>
          <p:cNvSpPr/>
          <p:nvPr/>
        </p:nvSpPr>
        <p:spPr>
          <a:xfrm>
            <a:off x="1214414" y="4857760"/>
            <a:ext cx="6215106" cy="785818"/>
          </a:xfrm>
          <a:prstGeom prst="flowChartProcess">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chemeClr val="tx1"/>
                </a:solidFill>
              </a:rPr>
              <a:t>[B]  </a:t>
            </a:r>
            <a:r>
              <a:rPr lang="pt-BR" dirty="0"/>
              <a:t>          </a:t>
            </a:r>
            <a:r>
              <a:rPr lang="pt-BR" sz="2400" b="1" dirty="0">
                <a:solidFill>
                  <a:schemeClr val="tx1"/>
                </a:solidFill>
              </a:rPr>
              <a:t>      </a:t>
            </a:r>
            <a:r>
              <a:rPr lang="pt-BR" sz="2400" b="1" i="1" dirty="0">
                <a:solidFill>
                  <a:schemeClr val="tx1"/>
                </a:solidFill>
              </a:rPr>
              <a:t> k</a:t>
            </a:r>
            <a:r>
              <a:rPr lang="pt-BR" sz="2400" b="1" dirty="0">
                <a:solidFill>
                  <a:schemeClr val="tx1"/>
                </a:solidFill>
              </a:rPr>
              <a:t>'  </a:t>
            </a:r>
            <a:r>
              <a:rPr lang="pt-BR" sz="2400" b="1" i="1" baseline="-25000" dirty="0">
                <a:solidFill>
                  <a:schemeClr val="tx1"/>
                </a:solidFill>
              </a:rPr>
              <a:t> </a:t>
            </a:r>
            <a:r>
              <a:rPr lang="pt-BR" sz="2400" b="1" dirty="0">
                <a:solidFill>
                  <a:schemeClr val="tx1"/>
                </a:solidFill>
              </a:rPr>
              <a:t> =   </a:t>
            </a:r>
            <a:r>
              <a:rPr lang="pt-BR" sz="2400" b="1" i="1" dirty="0">
                <a:solidFill>
                  <a:schemeClr val="tx1"/>
                </a:solidFill>
              </a:rPr>
              <a:t>k </a:t>
            </a:r>
            <a:r>
              <a:rPr lang="pt-BR" sz="2400" b="1" dirty="0">
                <a:solidFill>
                  <a:schemeClr val="tx1"/>
                </a:solidFill>
              </a:rPr>
              <a:t>(</a:t>
            </a:r>
            <a:r>
              <a:rPr lang="pt-BR" sz="2400" b="1" i="1" dirty="0">
                <a:solidFill>
                  <a:schemeClr val="tx1"/>
                </a:solidFill>
              </a:rPr>
              <a:t>a</a:t>
            </a:r>
            <a:r>
              <a:rPr lang="pt-BR" sz="2400" b="1" dirty="0">
                <a:solidFill>
                  <a:schemeClr val="tx1"/>
                </a:solidFill>
              </a:rPr>
              <a:t> – </a:t>
            </a:r>
            <a:r>
              <a:rPr lang="pt-BR" sz="2400" b="1" i="1" dirty="0">
                <a:solidFill>
                  <a:schemeClr val="tx1"/>
                </a:solidFill>
              </a:rPr>
              <a:t>x</a:t>
            </a:r>
            <a:r>
              <a:rPr lang="fr-FR" sz="2400" b="1" baseline="-25000" dirty="0" err="1">
                <a:solidFill>
                  <a:schemeClr val="tx1"/>
                </a:solidFill>
              </a:rPr>
              <a:t>équil</a:t>
            </a:r>
            <a:r>
              <a:rPr lang="pt-BR" sz="2400" b="1" dirty="0">
                <a:solidFill>
                  <a:schemeClr val="tx1"/>
                </a:solidFill>
              </a:rPr>
              <a:t>) /  </a:t>
            </a:r>
            <a:r>
              <a:rPr lang="pt-BR" sz="2400" b="1" i="1" dirty="0">
                <a:solidFill>
                  <a:schemeClr val="tx1"/>
                </a:solidFill>
              </a:rPr>
              <a:t>x</a:t>
            </a:r>
            <a:r>
              <a:rPr lang="fr-FR" sz="2400" b="1" baseline="-25000" dirty="0" err="1">
                <a:solidFill>
                  <a:schemeClr val="tx1"/>
                </a:solidFill>
              </a:rPr>
              <a:t>équil</a:t>
            </a:r>
            <a:endParaRPr lang="pt-BR" sz="2400" b="1" i="1" dirty="0">
              <a:solidFill>
                <a:schemeClr val="tx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Grp="1" noChangeAspect="1" noChangeArrowheads="1"/>
          </p:cNvPicPr>
          <p:nvPr>
            <p:ph idx="1"/>
          </p:nvPr>
        </p:nvPicPr>
        <p:blipFill>
          <a:blip/>
          <a:srcRect/>
          <a:stretch>
            <a:fillRect/>
          </a:stretch>
        </p:blipFill>
        <p:spPr bwMode="auto">
          <a:xfrm>
            <a:off x="142844" y="0"/>
            <a:ext cx="8072494" cy="7072338"/>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142852"/>
            <a:ext cx="7715304" cy="6312884"/>
          </a:xfrm>
        </p:spPr>
        <p:txBody>
          <a:bodyPr>
            <a:normAutofit/>
          </a:bodyPr>
          <a:lstStyle/>
          <a:p>
            <a:pPr>
              <a:buFont typeface="Wingdings" pitchFamily="2" charset="2"/>
              <a:buChar char="v"/>
            </a:pPr>
            <a:r>
              <a:rPr lang="fr-FR" dirty="0"/>
              <a:t>Car, d’après l’équation [</a:t>
            </a:r>
            <a:r>
              <a:rPr lang="fr-FR" b="1" dirty="0"/>
              <a:t>B</a:t>
            </a:r>
            <a:r>
              <a:rPr lang="fr-FR" dirty="0"/>
              <a:t>] :</a:t>
            </a:r>
          </a:p>
          <a:p>
            <a:pPr>
              <a:buNone/>
            </a:pPr>
            <a:r>
              <a:rPr lang="fr-FR" dirty="0"/>
              <a:t>                     (</a:t>
            </a:r>
            <a:r>
              <a:rPr lang="fr-FR" i="1" dirty="0"/>
              <a:t>k</a:t>
            </a:r>
            <a:r>
              <a:rPr lang="fr-FR" dirty="0"/>
              <a:t> + </a:t>
            </a:r>
            <a:r>
              <a:rPr lang="fr-FR" i="1" dirty="0"/>
              <a:t>k</a:t>
            </a:r>
            <a:r>
              <a:rPr lang="fr-FR" dirty="0"/>
              <a:t>') = (</a:t>
            </a:r>
            <a:r>
              <a:rPr lang="fr-FR" i="1" dirty="0"/>
              <a:t>k a</a:t>
            </a:r>
            <a:r>
              <a:rPr lang="fr-FR" dirty="0"/>
              <a:t>/</a:t>
            </a:r>
            <a:r>
              <a:rPr lang="fr-FR" i="1" dirty="0"/>
              <a:t> </a:t>
            </a:r>
            <a:r>
              <a:rPr lang="fr-FR" i="1" dirty="0" err="1"/>
              <a:t>x</a:t>
            </a:r>
            <a:r>
              <a:rPr lang="fr-FR" baseline="-25000" dirty="0" err="1"/>
              <a:t>équil</a:t>
            </a:r>
            <a:r>
              <a:rPr lang="fr-FR" dirty="0"/>
              <a:t>)</a:t>
            </a:r>
          </a:p>
          <a:p>
            <a:pPr>
              <a:buNone/>
            </a:pPr>
            <a:r>
              <a:rPr lang="fr-FR" dirty="0"/>
              <a:t> L’équation [</a:t>
            </a:r>
            <a:r>
              <a:rPr lang="fr-FR" b="1" dirty="0"/>
              <a:t>E</a:t>
            </a:r>
            <a:r>
              <a:rPr lang="fr-FR" dirty="0"/>
              <a:t>] écrite sous forme exponentielle est :</a:t>
            </a:r>
          </a:p>
          <a:p>
            <a:endParaRPr lang="fr-FR" b="1" dirty="0"/>
          </a:p>
          <a:p>
            <a:pPr>
              <a:buNone/>
            </a:pPr>
            <a:endParaRPr lang="fr-FR" dirty="0"/>
          </a:p>
          <a:p>
            <a:pPr>
              <a:buNone/>
            </a:pPr>
            <a:endParaRPr lang="fr-FR" b="1" dirty="0"/>
          </a:p>
          <a:p>
            <a:pPr>
              <a:buFont typeface="Wingdings" pitchFamily="2" charset="2"/>
              <a:buChar char="v"/>
            </a:pPr>
            <a:r>
              <a:rPr lang="fr-FR" dirty="0"/>
              <a:t>De façon pratique, </a:t>
            </a:r>
            <a:r>
              <a:rPr lang="fr-FR" i="1" dirty="0" err="1"/>
              <a:t>x</a:t>
            </a:r>
            <a:r>
              <a:rPr lang="fr-FR" baseline="-25000" dirty="0" err="1"/>
              <a:t>équil</a:t>
            </a:r>
            <a:r>
              <a:rPr lang="fr-FR" dirty="0"/>
              <a:t> est déterminée par une mesure de la concentration du réactif ou du produit à l’équilibre. La constante de vitesse peut ensuite être déterminée par l’étude de la variation de la concentration </a:t>
            </a:r>
            <a:r>
              <a:rPr lang="fr-FR" i="1" dirty="0"/>
              <a:t>x</a:t>
            </a:r>
            <a:r>
              <a:rPr lang="fr-FR" dirty="0"/>
              <a:t> en fonction du temps. On peut alors calculer </a:t>
            </a:r>
            <a:r>
              <a:rPr lang="fr-FR" i="1" dirty="0"/>
              <a:t>k</a:t>
            </a:r>
            <a:r>
              <a:rPr lang="fr-FR" dirty="0"/>
              <a:t>'. et la constante d’équilibre K s’il y a lieu d’appliquer la relation </a:t>
            </a:r>
            <a:r>
              <a:rPr lang="fr-FR" dirty="0">
                <a:solidFill>
                  <a:srgbClr val="FF0000"/>
                </a:solidFill>
              </a:rPr>
              <a:t>K = </a:t>
            </a:r>
            <a:r>
              <a:rPr lang="fr-FR" i="1" dirty="0">
                <a:solidFill>
                  <a:srgbClr val="FF0000"/>
                </a:solidFill>
              </a:rPr>
              <a:t>k</a:t>
            </a:r>
            <a:r>
              <a:rPr lang="fr-FR" dirty="0">
                <a:solidFill>
                  <a:srgbClr val="FF0000"/>
                </a:solidFill>
              </a:rPr>
              <a:t>/</a:t>
            </a:r>
            <a:r>
              <a:rPr lang="fr-FR" i="1" dirty="0">
                <a:solidFill>
                  <a:srgbClr val="FF0000"/>
                </a:solidFill>
              </a:rPr>
              <a:t>k</a:t>
            </a:r>
            <a:r>
              <a:rPr lang="fr-FR" dirty="0">
                <a:solidFill>
                  <a:srgbClr val="FF0000"/>
                </a:solidFill>
              </a:rPr>
              <a:t>'</a:t>
            </a:r>
            <a:r>
              <a:rPr lang="fr-FR" dirty="0"/>
              <a:t>.</a:t>
            </a:r>
          </a:p>
          <a:p>
            <a:endParaRPr lang="fr-FR" dirty="0"/>
          </a:p>
        </p:txBody>
      </p:sp>
      <p:sp>
        <p:nvSpPr>
          <p:cNvPr id="4" name="Organigramme : Processus 3"/>
          <p:cNvSpPr/>
          <p:nvPr/>
        </p:nvSpPr>
        <p:spPr>
          <a:xfrm>
            <a:off x="1285852" y="1785926"/>
            <a:ext cx="6215106" cy="785818"/>
          </a:xfrm>
          <a:prstGeom prst="flowChartProcess">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t>[</a:t>
            </a:r>
            <a:r>
              <a:rPr lang="fr-FR" sz="2400" b="1" dirty="0"/>
              <a:t>F</a:t>
            </a:r>
            <a:r>
              <a:rPr lang="fr-FR" sz="2400" dirty="0"/>
              <a:t>]                     </a:t>
            </a:r>
            <a:r>
              <a:rPr lang="fr-FR" sz="2400" i="1" dirty="0"/>
              <a:t>x</a:t>
            </a:r>
            <a:r>
              <a:rPr lang="fr-FR" sz="2400" dirty="0"/>
              <a:t>   =   </a:t>
            </a:r>
            <a:r>
              <a:rPr lang="fr-FR" sz="2400" i="1" dirty="0" err="1"/>
              <a:t>x</a:t>
            </a:r>
            <a:r>
              <a:rPr lang="fr-FR" sz="2400" baseline="-25000" dirty="0" err="1"/>
              <a:t>équil</a:t>
            </a:r>
            <a:r>
              <a:rPr lang="fr-FR" sz="2400" dirty="0"/>
              <a:t> ( 1 – e</a:t>
            </a:r>
            <a:r>
              <a:rPr lang="fr-FR" sz="2400" b="1" baseline="30000" dirty="0"/>
              <a:t>-</a:t>
            </a:r>
            <a:r>
              <a:rPr lang="fr-FR" sz="2400" baseline="30000" dirty="0"/>
              <a:t>(</a:t>
            </a:r>
            <a:r>
              <a:rPr lang="fr-FR" sz="2400" i="1" baseline="30000" dirty="0"/>
              <a:t>k</a:t>
            </a:r>
            <a:r>
              <a:rPr lang="fr-FR" sz="2400" baseline="30000" dirty="0"/>
              <a:t> + </a:t>
            </a:r>
            <a:r>
              <a:rPr lang="fr-FR" sz="2400" i="1" baseline="30000" dirty="0"/>
              <a:t>k</a:t>
            </a:r>
            <a:r>
              <a:rPr lang="fr-FR" sz="2400" baseline="30000" dirty="0"/>
              <a:t>' )</a:t>
            </a:r>
            <a:r>
              <a:rPr lang="fr-FR" sz="2400" i="1" baseline="30000" dirty="0"/>
              <a:t>t</a:t>
            </a:r>
            <a:r>
              <a:rPr lang="fr-FR" sz="2400" dirty="0"/>
              <a:t>)</a:t>
            </a:r>
          </a:p>
          <a:p>
            <a:r>
              <a:rPr lang="fr-FR" sz="2400" b="1" dirty="0"/>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7239000" cy="394316"/>
          </a:xfrm>
          <a:solidFill>
            <a:schemeClr val="bg1"/>
          </a:solidFill>
        </p:spPr>
        <p:txBody>
          <a:bodyPr>
            <a:normAutofit fontScale="90000"/>
          </a:bodyPr>
          <a:lstStyle/>
          <a:p>
            <a:r>
              <a:rPr lang="fr-FR" dirty="0">
                <a:solidFill>
                  <a:schemeClr val="tx1"/>
                </a:solidFill>
              </a:rPr>
              <a:t>Les réactions parallèles :</a:t>
            </a:r>
          </a:p>
        </p:txBody>
      </p:sp>
      <p:pic>
        <p:nvPicPr>
          <p:cNvPr id="16386" name="Picture 2"/>
          <p:cNvPicPr>
            <a:picLocks noGrp="1" noChangeAspect="1" noChangeArrowheads="1"/>
          </p:cNvPicPr>
          <p:nvPr>
            <p:ph idx="1"/>
          </p:nvPr>
        </p:nvPicPr>
        <p:blipFill>
          <a:blip/>
          <a:srcRect/>
          <a:stretch>
            <a:fillRect/>
          </a:stretch>
        </p:blipFill>
        <p:spPr bwMode="auto">
          <a:xfrm>
            <a:off x="142844" y="714356"/>
            <a:ext cx="7772845" cy="6007324"/>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85728"/>
            <a:ext cx="7786742" cy="5929354"/>
          </a:xfrm>
        </p:spPr>
        <p:txBody>
          <a:bodyPr>
            <a:normAutofit fontScale="92500" lnSpcReduction="10000"/>
          </a:bodyPr>
          <a:lstStyle/>
          <a:p>
            <a:r>
              <a:rPr lang="fr-FR" sz="2000" b="1" dirty="0"/>
              <a:t>A+ B</a:t>
            </a:r>
            <a:r>
              <a:rPr lang="fr-FR" sz="2000" dirty="0"/>
              <a:t> --&gt; </a:t>
            </a:r>
            <a:r>
              <a:rPr lang="fr-FR" sz="2000" b="1" dirty="0"/>
              <a:t>C</a:t>
            </a:r>
            <a:r>
              <a:rPr lang="fr-FR" sz="2000" dirty="0"/>
              <a:t> constante de vitesse k</a:t>
            </a:r>
            <a:r>
              <a:rPr lang="fr-FR" sz="2000" baseline="-25000" dirty="0"/>
              <a:t>1</a:t>
            </a:r>
            <a:r>
              <a:rPr lang="fr-FR" sz="2000" dirty="0"/>
              <a:t>, ordre 1 par rapport à B</a:t>
            </a:r>
          </a:p>
          <a:p>
            <a:r>
              <a:rPr lang="fr-FR" sz="2000" dirty="0"/>
              <a:t>et</a:t>
            </a:r>
            <a:r>
              <a:rPr lang="fr-FR" sz="2000" b="1" dirty="0"/>
              <a:t> A+ B'</a:t>
            </a:r>
            <a:r>
              <a:rPr lang="fr-FR" sz="2000" dirty="0"/>
              <a:t> --&gt; </a:t>
            </a:r>
            <a:r>
              <a:rPr lang="fr-FR" sz="2000" b="1" dirty="0"/>
              <a:t>D </a:t>
            </a:r>
            <a:r>
              <a:rPr lang="fr-FR" sz="2000" dirty="0"/>
              <a:t>constante de vitesse k</a:t>
            </a:r>
            <a:r>
              <a:rPr lang="fr-FR" sz="2000" baseline="-25000" dirty="0"/>
              <a:t>2</a:t>
            </a:r>
            <a:r>
              <a:rPr lang="fr-FR" sz="2000" dirty="0"/>
              <a:t>, ordre 1 par rapport à B'</a:t>
            </a:r>
          </a:p>
          <a:p>
            <a:r>
              <a:rPr lang="fr-FR" sz="2000" dirty="0"/>
              <a:t>l'ordre partiel par rapport à A est le même dans les deux réactions.</a:t>
            </a:r>
          </a:p>
          <a:p>
            <a:r>
              <a:rPr lang="fr-FR" sz="2000" dirty="0"/>
              <a:t>à l'instant initial t=0 : [A]</a:t>
            </a:r>
            <a:r>
              <a:rPr lang="fr-FR" sz="2000" baseline="-25000" dirty="0"/>
              <a:t>0</a:t>
            </a:r>
            <a:r>
              <a:rPr lang="fr-FR" sz="2000" dirty="0"/>
              <a:t> =a ; [B]</a:t>
            </a:r>
            <a:r>
              <a:rPr lang="fr-FR" sz="2000" baseline="-25000" dirty="0"/>
              <a:t>0 </a:t>
            </a:r>
            <a:r>
              <a:rPr lang="fr-FR" sz="2000" dirty="0"/>
              <a:t>= b ; [B']</a:t>
            </a:r>
            <a:r>
              <a:rPr lang="fr-FR" sz="2000" baseline="-25000" dirty="0"/>
              <a:t>0 </a:t>
            </a:r>
            <a:r>
              <a:rPr lang="fr-FR" sz="2000" dirty="0"/>
              <a:t>= b' ; [C]</a:t>
            </a:r>
            <a:r>
              <a:rPr lang="fr-FR" sz="2000" baseline="-25000" dirty="0"/>
              <a:t>0</a:t>
            </a:r>
            <a:r>
              <a:rPr lang="fr-FR" sz="2000" dirty="0"/>
              <a:t> =[D]</a:t>
            </a:r>
            <a:r>
              <a:rPr lang="fr-FR" sz="2000" baseline="-25000" dirty="0"/>
              <a:t>0</a:t>
            </a:r>
            <a:r>
              <a:rPr lang="fr-FR" sz="2000" dirty="0"/>
              <a:t> =0</a:t>
            </a:r>
          </a:p>
          <a:p>
            <a:r>
              <a:rPr lang="fr-FR" sz="2000" dirty="0"/>
              <a:t>à l'instant t : [C] =[x ; D] =y</a:t>
            </a:r>
          </a:p>
          <a:p>
            <a:pPr>
              <a:buNone/>
            </a:pPr>
            <a:r>
              <a:rPr lang="es-ES" sz="2200" dirty="0"/>
              <a:t>        v</a:t>
            </a:r>
            <a:r>
              <a:rPr lang="es-ES" sz="2200" baseline="-25000" dirty="0"/>
              <a:t>1</a:t>
            </a:r>
            <a:r>
              <a:rPr lang="es-ES" sz="2200" dirty="0"/>
              <a:t> = d[C] /</a:t>
            </a:r>
            <a:r>
              <a:rPr lang="es-ES" sz="2200" dirty="0" err="1"/>
              <a:t>dt</a:t>
            </a:r>
            <a:r>
              <a:rPr lang="es-ES" sz="2200" dirty="0"/>
              <a:t> = k</a:t>
            </a:r>
            <a:r>
              <a:rPr lang="es-ES" sz="2200" baseline="-25000" dirty="0"/>
              <a:t>1</a:t>
            </a:r>
            <a:r>
              <a:rPr lang="es-ES" sz="2200" dirty="0"/>
              <a:t>[A]</a:t>
            </a:r>
            <a:r>
              <a:rPr lang="es-ES" sz="2200" baseline="30000" dirty="0"/>
              <a:t>a</a:t>
            </a:r>
            <a:r>
              <a:rPr lang="es-ES" sz="2200" dirty="0"/>
              <a:t>[B]</a:t>
            </a:r>
          </a:p>
          <a:p>
            <a:pPr>
              <a:buNone/>
            </a:pPr>
            <a:r>
              <a:rPr lang="es-ES" sz="2200" dirty="0"/>
              <a:t>        v</a:t>
            </a:r>
            <a:r>
              <a:rPr lang="es-ES" sz="2200" baseline="-25000" dirty="0"/>
              <a:t>2</a:t>
            </a:r>
            <a:r>
              <a:rPr lang="es-ES" sz="2200" dirty="0"/>
              <a:t> = d[D] /</a:t>
            </a:r>
            <a:r>
              <a:rPr lang="es-ES" sz="2200" dirty="0" err="1"/>
              <a:t>dt</a:t>
            </a:r>
            <a:r>
              <a:rPr lang="es-ES" sz="2200" dirty="0"/>
              <a:t> = k</a:t>
            </a:r>
            <a:r>
              <a:rPr lang="es-ES" sz="2200" baseline="-25000" dirty="0"/>
              <a:t>2</a:t>
            </a:r>
            <a:r>
              <a:rPr lang="es-ES" sz="2200" dirty="0"/>
              <a:t>[A]</a:t>
            </a:r>
            <a:r>
              <a:rPr lang="es-ES" sz="2200" baseline="30000" dirty="0"/>
              <a:t>a</a:t>
            </a:r>
            <a:r>
              <a:rPr lang="es-ES" sz="2200" dirty="0"/>
              <a:t>[B']</a:t>
            </a:r>
          </a:p>
          <a:p>
            <a:pPr>
              <a:buNone/>
            </a:pPr>
            <a:r>
              <a:rPr lang="es-ES" sz="2200" dirty="0"/>
              <a:t>        v</a:t>
            </a:r>
            <a:r>
              <a:rPr lang="es-ES" sz="2200" baseline="-25000" dirty="0"/>
              <a:t>1</a:t>
            </a:r>
            <a:r>
              <a:rPr lang="es-ES" sz="2200" dirty="0"/>
              <a:t> = </a:t>
            </a:r>
            <a:r>
              <a:rPr lang="es-ES" sz="2200" dirty="0" err="1"/>
              <a:t>dx</a:t>
            </a:r>
            <a:r>
              <a:rPr lang="es-ES" sz="2200" dirty="0"/>
              <a:t>/</a:t>
            </a:r>
            <a:r>
              <a:rPr lang="es-ES" sz="2200" dirty="0" err="1"/>
              <a:t>dt</a:t>
            </a:r>
            <a:r>
              <a:rPr lang="es-ES" sz="2200" dirty="0"/>
              <a:t> = k</a:t>
            </a:r>
            <a:r>
              <a:rPr lang="es-ES" sz="2200" baseline="-25000" dirty="0"/>
              <a:t>1</a:t>
            </a:r>
            <a:r>
              <a:rPr lang="es-ES" sz="2200" dirty="0"/>
              <a:t>(a-x-y)</a:t>
            </a:r>
            <a:r>
              <a:rPr lang="es-ES" sz="2200" baseline="30000" dirty="0"/>
              <a:t>a</a:t>
            </a:r>
            <a:r>
              <a:rPr lang="es-ES" sz="2200" dirty="0"/>
              <a:t>(b-x)</a:t>
            </a:r>
          </a:p>
          <a:p>
            <a:pPr>
              <a:buNone/>
            </a:pPr>
            <a:r>
              <a:rPr lang="es-ES" sz="2200" dirty="0"/>
              <a:t>        v</a:t>
            </a:r>
            <a:r>
              <a:rPr lang="es-ES" sz="2200" baseline="-25000" dirty="0"/>
              <a:t>2</a:t>
            </a:r>
            <a:r>
              <a:rPr lang="es-ES" sz="2200" dirty="0"/>
              <a:t> = </a:t>
            </a:r>
            <a:r>
              <a:rPr lang="es-ES" sz="2200" dirty="0" err="1"/>
              <a:t>dy</a:t>
            </a:r>
            <a:r>
              <a:rPr lang="es-ES" sz="2200" dirty="0"/>
              <a:t>/</a:t>
            </a:r>
            <a:r>
              <a:rPr lang="es-ES" sz="2200" dirty="0" err="1"/>
              <a:t>dt</a:t>
            </a:r>
            <a:r>
              <a:rPr lang="es-ES" sz="2200" dirty="0"/>
              <a:t> = k</a:t>
            </a:r>
            <a:r>
              <a:rPr lang="es-ES" sz="2200" baseline="-25000" dirty="0"/>
              <a:t>2</a:t>
            </a:r>
            <a:r>
              <a:rPr lang="es-ES" sz="2200" dirty="0"/>
              <a:t>(a-x-y)</a:t>
            </a:r>
            <a:r>
              <a:rPr lang="es-ES" sz="2200" baseline="30000" dirty="0"/>
              <a:t>a</a:t>
            </a:r>
            <a:r>
              <a:rPr lang="es-ES" sz="2200" dirty="0"/>
              <a:t>(b'-y)</a:t>
            </a:r>
          </a:p>
          <a:p>
            <a:r>
              <a:rPr lang="fr-FR" sz="2200" dirty="0"/>
              <a:t>rapport de ces deux dernières équations :</a:t>
            </a:r>
          </a:p>
          <a:p>
            <a:pPr>
              <a:buNone/>
            </a:pPr>
            <a:r>
              <a:rPr lang="fr-FR" sz="2200" dirty="0"/>
              <a:t>       </a:t>
            </a:r>
            <a:r>
              <a:rPr lang="fr-FR" sz="2200" dirty="0" err="1"/>
              <a:t>dx</a:t>
            </a:r>
            <a:r>
              <a:rPr lang="fr-FR" sz="2200" dirty="0"/>
              <a:t>/</a:t>
            </a:r>
            <a:r>
              <a:rPr lang="fr-FR" sz="2200" dirty="0" err="1"/>
              <a:t>dy</a:t>
            </a:r>
            <a:r>
              <a:rPr lang="fr-FR" sz="2200" dirty="0"/>
              <a:t> = k</a:t>
            </a:r>
            <a:r>
              <a:rPr lang="fr-FR" sz="2200" baseline="-25000" dirty="0"/>
              <a:t>1</a:t>
            </a:r>
            <a:r>
              <a:rPr lang="fr-FR" sz="2200" dirty="0"/>
              <a:t>(b-x) / ( k</a:t>
            </a:r>
            <a:r>
              <a:rPr lang="fr-FR" sz="2200" baseline="-25000" dirty="0"/>
              <a:t>2</a:t>
            </a:r>
            <a:r>
              <a:rPr lang="fr-FR" sz="2200" dirty="0"/>
              <a:t>(</a:t>
            </a:r>
            <a:r>
              <a:rPr lang="fr-FR" sz="2200" dirty="0" err="1"/>
              <a:t>b'-y</a:t>
            </a:r>
            <a:r>
              <a:rPr lang="fr-FR" sz="2200" dirty="0"/>
              <a:t>))</a:t>
            </a:r>
          </a:p>
          <a:p>
            <a:pPr>
              <a:buNone/>
            </a:pPr>
            <a:r>
              <a:rPr lang="fr-FR" sz="2200" dirty="0"/>
              <a:t>       </a:t>
            </a:r>
            <a:r>
              <a:rPr lang="fr-FR" sz="2200" dirty="0" err="1"/>
              <a:t>dx</a:t>
            </a:r>
            <a:r>
              <a:rPr lang="fr-FR" sz="2200" dirty="0"/>
              <a:t> /(b-x) = k</a:t>
            </a:r>
            <a:r>
              <a:rPr lang="fr-FR" sz="2200" baseline="-25000" dirty="0"/>
              <a:t>1</a:t>
            </a:r>
            <a:r>
              <a:rPr lang="fr-FR" sz="2200" dirty="0"/>
              <a:t> / k</a:t>
            </a:r>
            <a:r>
              <a:rPr lang="fr-FR" sz="2200" baseline="-25000" dirty="0"/>
              <a:t>2 </a:t>
            </a:r>
            <a:r>
              <a:rPr lang="fr-FR" sz="2200" dirty="0" err="1"/>
              <a:t>dy</a:t>
            </a:r>
            <a:r>
              <a:rPr lang="fr-FR" sz="2200" dirty="0"/>
              <a:t> / (</a:t>
            </a:r>
            <a:r>
              <a:rPr lang="fr-FR" sz="2200" dirty="0" err="1"/>
              <a:t>b'-y</a:t>
            </a:r>
            <a:r>
              <a:rPr lang="fr-FR" sz="2200" dirty="0"/>
              <a:t>)</a:t>
            </a:r>
          </a:p>
          <a:p>
            <a:r>
              <a:rPr lang="fr-FR" sz="2200" dirty="0"/>
              <a:t>intégrer :</a:t>
            </a:r>
          </a:p>
          <a:p>
            <a:pPr>
              <a:buNone/>
            </a:pPr>
            <a:r>
              <a:rPr lang="fr-FR" sz="2200" dirty="0"/>
              <a:t>      -ln(b-x) = - k</a:t>
            </a:r>
            <a:r>
              <a:rPr lang="fr-FR" sz="2200" baseline="-25000" dirty="0"/>
              <a:t>1</a:t>
            </a:r>
            <a:r>
              <a:rPr lang="fr-FR" sz="2200" dirty="0"/>
              <a:t> / k</a:t>
            </a:r>
            <a:r>
              <a:rPr lang="fr-FR" sz="2200" baseline="-25000" dirty="0"/>
              <a:t>2</a:t>
            </a:r>
            <a:r>
              <a:rPr lang="fr-FR" sz="2200" dirty="0"/>
              <a:t> ln(</a:t>
            </a:r>
            <a:r>
              <a:rPr lang="fr-FR" sz="2200" dirty="0" err="1"/>
              <a:t>b'-y</a:t>
            </a:r>
            <a:r>
              <a:rPr lang="fr-FR" sz="2200" dirty="0"/>
              <a:t>) + </a:t>
            </a:r>
            <a:r>
              <a:rPr lang="fr-FR" sz="2200" dirty="0" err="1"/>
              <a:t>Cte</a:t>
            </a:r>
            <a:endParaRPr lang="fr-FR" sz="2200" dirty="0"/>
          </a:p>
          <a:p>
            <a:r>
              <a:rPr lang="fr-FR" sz="2200" dirty="0"/>
              <a:t>les conditions initiales </a:t>
            </a:r>
            <a:r>
              <a:rPr lang="fr-FR" sz="2200" dirty="0" err="1"/>
              <a:t>permetent</a:t>
            </a:r>
            <a:r>
              <a:rPr lang="fr-FR" sz="2200" dirty="0"/>
              <a:t> de déterminer la constante.</a:t>
            </a:r>
          </a:p>
          <a:p>
            <a:pPr>
              <a:buNone/>
            </a:pPr>
            <a:r>
              <a:rPr lang="fr-FR" sz="2200" dirty="0"/>
              <a:t>        -ln(b) = - k</a:t>
            </a:r>
            <a:r>
              <a:rPr lang="fr-FR" sz="2200" baseline="-25000" dirty="0"/>
              <a:t>1</a:t>
            </a:r>
            <a:r>
              <a:rPr lang="fr-FR" sz="2200" dirty="0"/>
              <a:t> / k</a:t>
            </a:r>
            <a:r>
              <a:rPr lang="fr-FR" sz="2200" baseline="-25000" dirty="0"/>
              <a:t>2</a:t>
            </a:r>
            <a:r>
              <a:rPr lang="fr-FR" sz="2200" dirty="0"/>
              <a:t> ln(b') + </a:t>
            </a:r>
            <a:r>
              <a:rPr lang="fr-FR" sz="2200" dirty="0" err="1"/>
              <a:t>Cte</a:t>
            </a:r>
            <a:endParaRPr lang="fr-FR" sz="2200" dirty="0"/>
          </a:p>
          <a:p>
            <a:pPr>
              <a:buNone/>
            </a:pPr>
            <a:r>
              <a:rPr lang="fr-FR" sz="2200" dirty="0"/>
              <a:t>         </a:t>
            </a:r>
            <a:r>
              <a:rPr lang="fr-FR" sz="2200" dirty="0" err="1"/>
              <a:t>Cte</a:t>
            </a:r>
            <a:r>
              <a:rPr lang="fr-FR" sz="2200" dirty="0"/>
              <a:t> = -ln(b) + k</a:t>
            </a:r>
            <a:r>
              <a:rPr lang="fr-FR" sz="2200" baseline="-25000" dirty="0"/>
              <a:t>1</a:t>
            </a:r>
            <a:r>
              <a:rPr lang="fr-FR" sz="2200" dirty="0"/>
              <a:t> / k</a:t>
            </a:r>
            <a:r>
              <a:rPr lang="fr-FR" sz="2200" baseline="-25000" dirty="0"/>
              <a:t>2</a:t>
            </a:r>
            <a:r>
              <a:rPr lang="fr-FR" sz="2200" dirty="0"/>
              <a:t> ln(b')</a:t>
            </a:r>
          </a:p>
          <a:p>
            <a:endParaRPr lang="fr-FR" dirty="0"/>
          </a:p>
        </p:txBody>
      </p:sp>
      <p:pic>
        <p:nvPicPr>
          <p:cNvPr id="5" name="Image 4" descr="jjj.PNG"/>
          <p:cNvPicPr>
            <a:picLocks noChangeAspect="1"/>
          </p:cNvPicPr>
          <p:nvPr/>
        </p:nvPicPr>
        <p:blipFill>
          <a:blip/>
          <a:stretch>
            <a:fillRect/>
          </a:stretch>
        </p:blipFill>
        <p:spPr>
          <a:xfrm>
            <a:off x="4143372" y="5572140"/>
            <a:ext cx="3958300" cy="128586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357214"/>
            <a:ext cx="7239000" cy="1143000"/>
          </a:xfrm>
        </p:spPr>
        <p:txBody>
          <a:bodyPr>
            <a:normAutofit/>
          </a:bodyPr>
          <a:lstStyle/>
          <a:p>
            <a:r>
              <a:rPr lang="fr-FR" dirty="0"/>
              <a:t> les réactions successives :</a:t>
            </a:r>
          </a:p>
        </p:txBody>
      </p:sp>
      <p:pic>
        <p:nvPicPr>
          <p:cNvPr id="9218" name="Picture 2"/>
          <p:cNvPicPr>
            <a:picLocks noGrp="1" noChangeAspect="1" noChangeArrowheads="1"/>
          </p:cNvPicPr>
          <p:nvPr>
            <p:ph idx="1"/>
          </p:nvPr>
        </p:nvPicPr>
        <p:blipFill>
          <a:blip/>
          <a:srcRect/>
          <a:stretch>
            <a:fillRect/>
          </a:stretch>
        </p:blipFill>
        <p:spPr bwMode="auto">
          <a:xfrm>
            <a:off x="-1" y="785794"/>
            <a:ext cx="8080463" cy="6072206"/>
          </a:xfrm>
          <a:prstGeom prst="rect">
            <a:avLst/>
          </a:prstGeom>
          <a:noFill/>
          <a:ln w="9525">
            <a:noFill/>
            <a:miter lim="800000"/>
            <a:headEnd/>
            <a:tailEnd/>
          </a:ln>
          <a:effectLst/>
        </p:spPr>
      </p:pic>
      <p:sp>
        <p:nvSpPr>
          <p:cNvPr id="5" name="Organigramme : Processus 4"/>
          <p:cNvSpPr/>
          <p:nvPr/>
        </p:nvSpPr>
        <p:spPr>
          <a:xfrm>
            <a:off x="0" y="3929066"/>
            <a:ext cx="3929058" cy="2928934"/>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En partant du composé A pur, on peut prévoir une variation de la concentration des composés, A, B et C telle qu’indiquée dans la figure. La loi de vitesse [A] = ƒ(</a:t>
            </a:r>
            <a:r>
              <a:rPr lang="fr-FR" sz="1600" i="1" dirty="0">
                <a:solidFill>
                  <a:schemeClr val="tx1"/>
                </a:solidFill>
              </a:rPr>
              <a:t>t</a:t>
            </a:r>
            <a:r>
              <a:rPr lang="fr-FR" sz="1600" dirty="0">
                <a:solidFill>
                  <a:schemeClr val="tx1"/>
                </a:solidFill>
              </a:rPr>
              <a:t>) impose son allure à l’ensemble réactionnel. Supposons que cette réaction soit d’ordre 1. Dans le cas présent, expérimentalement, cela pourrait arriver lorsque la concentration des ions OH</a:t>
            </a:r>
            <a:r>
              <a:rPr lang="fr-FR" sz="1600" baseline="30000" dirty="0">
                <a:solidFill>
                  <a:schemeClr val="tx1"/>
                </a:solidFill>
              </a:rPr>
              <a:t>-</a:t>
            </a:r>
            <a:r>
              <a:rPr lang="fr-FR" sz="1600" dirty="0">
                <a:solidFill>
                  <a:schemeClr val="tx1"/>
                </a:solidFill>
              </a:rPr>
              <a:t> est beaucoup plus grande que celle du diester, ou encore lorsque le pH est tamponné</a:t>
            </a:r>
            <a:r>
              <a:rPr lang="fr-FR" dirty="0">
                <a:solidFill>
                  <a:schemeClr val="tx1"/>
                </a:solidFill>
              </a:rPr>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142852"/>
            <a:ext cx="7786742" cy="6500858"/>
          </a:xfrm>
        </p:spPr>
        <p:txBody>
          <a:bodyPr/>
          <a:lstStyle/>
          <a:p>
            <a:endParaRPr lang="fr-FR" dirty="0"/>
          </a:p>
        </p:txBody>
      </p:sp>
      <p:pic>
        <p:nvPicPr>
          <p:cNvPr id="10242" name="Picture 2"/>
          <p:cNvPicPr>
            <a:picLocks noChangeAspect="1" noChangeArrowheads="1"/>
          </p:cNvPicPr>
          <p:nvPr/>
        </p:nvPicPr>
        <p:blipFill>
          <a:blip/>
          <a:srcRect/>
          <a:stretch>
            <a:fillRect/>
          </a:stretch>
        </p:blipFill>
        <p:spPr bwMode="auto">
          <a:xfrm>
            <a:off x="150778" y="220053"/>
            <a:ext cx="7696829" cy="3351823"/>
          </a:xfrm>
          <a:prstGeom prst="rect">
            <a:avLst/>
          </a:prstGeom>
          <a:noFill/>
          <a:ln w="9525">
            <a:noFill/>
            <a:miter lim="800000"/>
            <a:headEnd/>
            <a:tailEnd/>
          </a:ln>
          <a:effectLst/>
        </p:spPr>
      </p:pic>
      <p:sp>
        <p:nvSpPr>
          <p:cNvPr id="5" name="Organigramme : Processus 4"/>
          <p:cNvSpPr/>
          <p:nvPr/>
        </p:nvSpPr>
        <p:spPr>
          <a:xfrm>
            <a:off x="285720" y="3571876"/>
            <a:ext cx="7572428" cy="3000396"/>
          </a:xfrm>
          <a:prstGeom prst="flowChart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Trois cas de figure sont représentés à la figure. Le premier cas, est celui où </a:t>
            </a:r>
            <a:r>
              <a:rPr lang="fr-FR" i="1" dirty="0">
                <a:solidFill>
                  <a:schemeClr val="tx1"/>
                </a:solidFill>
              </a:rPr>
              <a:t>k</a:t>
            </a:r>
            <a:r>
              <a:rPr lang="fr-FR" baseline="-25000" dirty="0">
                <a:solidFill>
                  <a:schemeClr val="tx1"/>
                </a:solidFill>
              </a:rPr>
              <a:t>2</a:t>
            </a:r>
            <a:r>
              <a:rPr lang="fr-FR" dirty="0">
                <a:solidFill>
                  <a:schemeClr val="tx1"/>
                </a:solidFill>
              </a:rPr>
              <a:t>  &gt;&gt;  </a:t>
            </a:r>
            <a:r>
              <a:rPr lang="fr-FR" i="1" dirty="0">
                <a:solidFill>
                  <a:schemeClr val="tx1"/>
                </a:solidFill>
              </a:rPr>
              <a:t>k</a:t>
            </a:r>
            <a:r>
              <a:rPr lang="fr-FR" baseline="-25000" dirty="0">
                <a:solidFill>
                  <a:schemeClr val="tx1"/>
                </a:solidFill>
              </a:rPr>
              <a:t>1</a:t>
            </a:r>
            <a:r>
              <a:rPr lang="fr-FR" dirty="0">
                <a:solidFill>
                  <a:schemeClr val="tx1"/>
                </a:solidFill>
              </a:rPr>
              <a:t>.  Dans ce cas, la réaction la plus lente est la première étape : B se transformant en C plus rapidement qu’il n’apparaît, sa concentration demeure faible. Dans le cas où </a:t>
            </a:r>
            <a:r>
              <a:rPr lang="fr-FR" i="1" dirty="0">
                <a:solidFill>
                  <a:schemeClr val="tx1"/>
                </a:solidFill>
              </a:rPr>
              <a:t>k</a:t>
            </a:r>
            <a:r>
              <a:rPr lang="fr-FR" baseline="-25000" dirty="0">
                <a:solidFill>
                  <a:schemeClr val="tx1"/>
                </a:solidFill>
              </a:rPr>
              <a:t>2</a:t>
            </a:r>
            <a:r>
              <a:rPr lang="fr-FR" dirty="0">
                <a:solidFill>
                  <a:schemeClr val="tx1"/>
                </a:solidFill>
              </a:rPr>
              <a:t> &lt;&lt;  </a:t>
            </a:r>
            <a:r>
              <a:rPr lang="fr-FR" i="1" dirty="0">
                <a:solidFill>
                  <a:schemeClr val="tx1"/>
                </a:solidFill>
              </a:rPr>
              <a:t>k</a:t>
            </a:r>
            <a:r>
              <a:rPr lang="fr-FR" baseline="-25000" dirty="0">
                <a:solidFill>
                  <a:schemeClr val="tx1"/>
                </a:solidFill>
              </a:rPr>
              <a:t>1</a:t>
            </a:r>
            <a:r>
              <a:rPr lang="fr-FR" dirty="0">
                <a:solidFill>
                  <a:schemeClr val="tx1"/>
                </a:solidFill>
              </a:rPr>
              <a:t> , c’est évidemment la situation inverse, et l’étape déterminante, limitante étant la seconde étape, la concentration de B rejoint presque la concentration initiale du constituant A.</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a:srcRect/>
          <a:stretch>
            <a:fillRect/>
          </a:stretch>
        </p:blipFill>
        <p:spPr bwMode="auto">
          <a:xfrm>
            <a:off x="285720" y="142852"/>
            <a:ext cx="7858180" cy="6220333"/>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La cinétique chimique </a:t>
            </a:r>
            <a:endParaRPr lang="fr-FR" dirty="0"/>
          </a:p>
        </p:txBody>
      </p:sp>
      <p:graphicFrame>
        <p:nvGraphicFramePr>
          <p:cNvPr id="4" name="Diagramme 3"/>
          <p:cNvGraphicFramePr/>
          <p:nvPr/>
        </p:nvGraphicFramePr>
        <p:xfrm>
          <a:off x="0" y="1397000"/>
          <a:ext cx="91440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a:srcRect/>
          <a:stretch>
            <a:fillRect/>
          </a:stretch>
        </p:blipFill>
        <p:spPr bwMode="auto">
          <a:xfrm>
            <a:off x="67505" y="500041"/>
            <a:ext cx="8004957" cy="6221801"/>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a:srcRect/>
          <a:stretch>
            <a:fillRect/>
          </a:stretch>
        </p:blipFill>
        <p:spPr bwMode="auto">
          <a:xfrm>
            <a:off x="112363" y="214290"/>
            <a:ext cx="7960099" cy="6523460"/>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85728"/>
            <a:ext cx="7410480" cy="6170008"/>
          </a:xfrm>
        </p:spPr>
        <p:txBody>
          <a:bodyPr/>
          <a:lstStyle/>
          <a:p>
            <a:r>
              <a:rPr lang="fr-FR" sz="2000" dirty="0"/>
              <a:t>À tout moment,  [A] +  [B]  +  [C]  =  </a:t>
            </a:r>
            <a:r>
              <a:rPr lang="fr-FR" sz="2000" i="1" dirty="0"/>
              <a:t>a.  </a:t>
            </a:r>
            <a:r>
              <a:rPr lang="fr-FR" sz="2000" dirty="0"/>
              <a:t>Donc,</a:t>
            </a:r>
          </a:p>
          <a:p>
            <a:r>
              <a:rPr lang="fr-FR" sz="2000" dirty="0"/>
              <a:t> [C]  =  </a:t>
            </a:r>
            <a:r>
              <a:rPr lang="fr-FR" sz="2000" i="1" dirty="0"/>
              <a:t>a</a:t>
            </a:r>
            <a:r>
              <a:rPr lang="fr-FR" sz="2000" dirty="0"/>
              <a:t>  - [B] - [A].  En remplaçant les valeurs des concentrations de A et de B, tout juste calculées, on obtient celle de C.</a:t>
            </a:r>
          </a:p>
          <a:p>
            <a:r>
              <a:rPr lang="fr-FR" sz="2000" dirty="0"/>
              <a:t>En résumé les concentrations de A, </a:t>
            </a:r>
            <a:r>
              <a:rPr lang="fr-FR" sz="2000" i="1" dirty="0"/>
              <a:t>x</a:t>
            </a:r>
            <a:r>
              <a:rPr lang="fr-FR" sz="2000" dirty="0"/>
              <a:t>, de B, </a:t>
            </a:r>
            <a:r>
              <a:rPr lang="fr-FR" sz="2000" i="1" dirty="0"/>
              <a:t>y</a:t>
            </a:r>
            <a:r>
              <a:rPr lang="fr-FR" sz="2000" dirty="0"/>
              <a:t>, et de C, </a:t>
            </a:r>
            <a:r>
              <a:rPr lang="fr-FR" sz="2000" i="1" dirty="0"/>
              <a:t>z</a:t>
            </a:r>
            <a:r>
              <a:rPr lang="fr-FR" sz="2000" dirty="0"/>
              <a:t>, suivent les lois suivantes :</a:t>
            </a:r>
          </a:p>
          <a:p>
            <a:endParaRPr lang="fr-FR" sz="2000" dirty="0"/>
          </a:p>
          <a:p>
            <a:endParaRPr lang="fr-FR" sz="2000" dirty="0"/>
          </a:p>
          <a:p>
            <a:endParaRPr lang="fr-FR" sz="2000" dirty="0"/>
          </a:p>
          <a:p>
            <a:endParaRPr lang="fr-FR" sz="2000" dirty="0"/>
          </a:p>
          <a:p>
            <a:endParaRPr lang="fr-FR" sz="2000" dirty="0"/>
          </a:p>
          <a:p>
            <a:endParaRPr lang="fr-FR" sz="2000" dirty="0"/>
          </a:p>
          <a:p>
            <a:pPr>
              <a:buFont typeface="Wingdings" pitchFamily="2" charset="2"/>
              <a:buChar char="ü"/>
            </a:pPr>
            <a:r>
              <a:rPr lang="fr-FR" sz="2000" dirty="0"/>
              <a:t>Dans les relations qui précèdent,  </a:t>
            </a:r>
            <a:r>
              <a:rPr lang="fr-FR" sz="2000" i="1" dirty="0" err="1"/>
              <a:t>x</a:t>
            </a:r>
            <a:r>
              <a:rPr lang="fr-FR" sz="2000" baseline="-25000" dirty="0" err="1"/>
              <a:t>o</a:t>
            </a:r>
            <a:r>
              <a:rPr lang="fr-FR" sz="2000" dirty="0"/>
              <a:t> est la concentration initiale du réactif A. Dans le cas rare où </a:t>
            </a:r>
            <a:r>
              <a:rPr lang="fr-FR" sz="2000" i="1" dirty="0"/>
              <a:t>k</a:t>
            </a:r>
            <a:r>
              <a:rPr lang="fr-FR" sz="2000" baseline="-25000" dirty="0"/>
              <a:t>2</a:t>
            </a:r>
            <a:r>
              <a:rPr lang="fr-FR" sz="2000" dirty="0"/>
              <a:t> = </a:t>
            </a:r>
            <a:r>
              <a:rPr lang="fr-FR" sz="2000" i="1" dirty="0"/>
              <a:t>k</a:t>
            </a:r>
            <a:r>
              <a:rPr lang="fr-FR" sz="2000" baseline="-25000" dirty="0"/>
              <a:t>1</a:t>
            </a:r>
            <a:r>
              <a:rPr lang="fr-FR" sz="2000" dirty="0"/>
              <a:t> les relations précédentes se récrivent ainsi :</a:t>
            </a:r>
            <a:br>
              <a:rPr lang="fr-FR" dirty="0"/>
            </a:br>
            <a:endParaRPr lang="fr-FR" dirty="0"/>
          </a:p>
        </p:txBody>
      </p:sp>
      <p:pic>
        <p:nvPicPr>
          <p:cNvPr id="7" name="Image 6" descr="jjhh.PNG"/>
          <p:cNvPicPr>
            <a:picLocks noChangeAspect="1"/>
          </p:cNvPicPr>
          <p:nvPr/>
        </p:nvPicPr>
        <p:blipFill>
          <a:blip/>
          <a:stretch>
            <a:fillRect/>
          </a:stretch>
        </p:blipFill>
        <p:spPr>
          <a:xfrm>
            <a:off x="285720" y="2071678"/>
            <a:ext cx="7215238" cy="2000264"/>
          </a:xfrm>
          <a:prstGeom prst="rect">
            <a:avLst/>
          </a:prstGeom>
        </p:spPr>
      </p:pic>
      <p:pic>
        <p:nvPicPr>
          <p:cNvPr id="8" name="Image 7" descr="Capturekk.PNG"/>
          <p:cNvPicPr>
            <a:picLocks noChangeAspect="1"/>
          </p:cNvPicPr>
          <p:nvPr/>
        </p:nvPicPr>
        <p:blipFill>
          <a:blip/>
          <a:stretch>
            <a:fillRect/>
          </a:stretch>
        </p:blipFill>
        <p:spPr>
          <a:xfrm>
            <a:off x="1571604" y="5429264"/>
            <a:ext cx="4357718" cy="802213"/>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Les approximations utiles pour l’étude cinétique</a:t>
            </a:r>
          </a:p>
        </p:txBody>
      </p:sp>
      <p:sp>
        <p:nvSpPr>
          <p:cNvPr id="3" name="Espace réservé du contenu 2"/>
          <p:cNvSpPr>
            <a:spLocks noGrp="1"/>
          </p:cNvSpPr>
          <p:nvPr>
            <p:ph idx="1"/>
          </p:nvPr>
        </p:nvSpPr>
        <p:spPr/>
        <p:txBody>
          <a:bodyPr>
            <a:normAutofit/>
          </a:bodyPr>
          <a:lstStyle/>
          <a:p>
            <a:r>
              <a:rPr lang="fr-FR" dirty="0"/>
              <a:t>Les deux approximations présentées ci-dessous reposent sur l’étude expérimentale des réactions successives du type :</a:t>
            </a:r>
          </a:p>
          <a:p>
            <a:pPr>
              <a:buNone/>
            </a:pPr>
            <a:r>
              <a:rPr lang="fr-FR" dirty="0"/>
              <a:t>             </a:t>
            </a:r>
            <a:r>
              <a:rPr lang="fr-FR" sz="2000" dirty="0"/>
              <a:t>  k1              k2</a:t>
            </a:r>
          </a:p>
          <a:p>
            <a:pPr>
              <a:buNone/>
            </a:pPr>
            <a:r>
              <a:rPr lang="fr-FR" dirty="0"/>
              <a:t>     A                B                C</a:t>
            </a:r>
          </a:p>
          <a:p>
            <a:pPr>
              <a:buNone/>
            </a:pPr>
            <a:endParaRPr lang="fr-FR" dirty="0"/>
          </a:p>
          <a:p>
            <a:r>
              <a:rPr lang="fr-FR" dirty="0"/>
              <a:t>Ces deux approximations permettent de simplifier l’étude des différents types de mécanismes réactionnels que nous allons voir </a:t>
            </a:r>
          </a:p>
        </p:txBody>
      </p:sp>
      <p:sp>
        <p:nvSpPr>
          <p:cNvPr id="4" name="Flèche droite 3"/>
          <p:cNvSpPr/>
          <p:nvPr/>
        </p:nvSpPr>
        <p:spPr>
          <a:xfrm>
            <a:off x="1664766" y="3000372"/>
            <a:ext cx="978408"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droite 4"/>
          <p:cNvSpPr/>
          <p:nvPr/>
        </p:nvSpPr>
        <p:spPr>
          <a:xfrm>
            <a:off x="3071802" y="3000372"/>
            <a:ext cx="978408"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857232"/>
            <a:ext cx="7239000" cy="1143000"/>
          </a:xfrm>
        </p:spPr>
        <p:txBody>
          <a:bodyPr>
            <a:normAutofit fontScale="90000"/>
          </a:bodyPr>
          <a:lstStyle/>
          <a:p>
            <a:r>
              <a:rPr lang="fr-FR" i="1" dirty="0"/>
              <a:t>a) Approximation de l’étape cinétiquement déterminante (ECD)</a:t>
            </a:r>
            <a:endParaRPr lang="fr-FR" dirty="0"/>
          </a:p>
        </p:txBody>
      </p:sp>
      <p:sp>
        <p:nvSpPr>
          <p:cNvPr id="3" name="Espace réservé du contenu 2"/>
          <p:cNvSpPr>
            <a:spLocks noGrp="1"/>
          </p:cNvSpPr>
          <p:nvPr>
            <p:ph idx="1"/>
          </p:nvPr>
        </p:nvSpPr>
        <p:spPr>
          <a:xfrm>
            <a:off x="457200" y="2214554"/>
            <a:ext cx="7239000" cy="4241182"/>
          </a:xfrm>
        </p:spPr>
        <p:txBody>
          <a:bodyPr>
            <a:normAutofit/>
          </a:bodyPr>
          <a:lstStyle/>
          <a:p>
            <a:r>
              <a:rPr lang="fr-FR" b="1" dirty="0"/>
              <a:t>Si dans une série de réactions élémentaires successives l’une des étapes est plus difficile que les autres </a:t>
            </a:r>
            <a:r>
              <a:rPr lang="fr-FR" dirty="0"/>
              <a:t>(</a:t>
            </a:r>
            <a:r>
              <a:rPr lang="fr-FR" b="1" dirty="0"/>
              <a:t>constante de vitesse faible, durée de réaction longue) ; alors cette étape, dite cinétiquement déterminante, impose sa vitesse aux autres étapes et donc à la réaction globale de formation des produits.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i="1" dirty="0"/>
              <a:t>b) Approximation de l’état quasi-stationnaire (AEQS)</a:t>
            </a:r>
            <a:endParaRPr lang="fr-FR" dirty="0"/>
          </a:p>
        </p:txBody>
      </p:sp>
      <p:sp>
        <p:nvSpPr>
          <p:cNvPr id="3" name="Espace réservé du contenu 2"/>
          <p:cNvSpPr>
            <a:spLocks noGrp="1"/>
          </p:cNvSpPr>
          <p:nvPr>
            <p:ph idx="1"/>
          </p:nvPr>
        </p:nvSpPr>
        <p:spPr/>
        <p:txBody>
          <a:bodyPr>
            <a:normAutofit fontScale="85000" lnSpcReduction="20000"/>
          </a:bodyPr>
          <a:lstStyle/>
          <a:p>
            <a:r>
              <a:rPr lang="fr-FR" b="1" dirty="0"/>
              <a:t>Soit un intermédiaire réactionnel I formé par une réaction et consommé par un ensemble d’autres réactions.</a:t>
            </a:r>
          </a:p>
          <a:p>
            <a:pPr>
              <a:buNone/>
            </a:pPr>
            <a:endParaRPr lang="fr-FR" b="1" dirty="0"/>
          </a:p>
          <a:p>
            <a:r>
              <a:rPr lang="fr-FR" b="1" dirty="0"/>
              <a:t> Si l’une au moins de ces réactions est beaucoup plus facile que la réaction de formation de I, on peut montrer qu’après une période dite d’induction :</a:t>
            </a:r>
          </a:p>
          <a:p>
            <a:pPr>
              <a:buClr>
                <a:srgbClr val="FF0000"/>
              </a:buClr>
              <a:buFont typeface="Wingdings" pitchFamily="2" charset="2"/>
              <a:buChar char="v"/>
            </a:pPr>
            <a:r>
              <a:rPr lang="fr-FR" b="1" dirty="0"/>
              <a:t> la concentration de I reste faible devant les concentrations des réactifs (au début de la réaction) et des produits (en fin de réaction).</a:t>
            </a:r>
          </a:p>
          <a:p>
            <a:pPr>
              <a:buNone/>
            </a:pPr>
            <a:endParaRPr lang="fr-FR" b="1" dirty="0"/>
          </a:p>
          <a:p>
            <a:pPr>
              <a:buClr>
                <a:srgbClr val="FF0000"/>
              </a:buClr>
              <a:buFont typeface="Wingdings" pitchFamily="2" charset="2"/>
              <a:buChar char="v"/>
            </a:pPr>
            <a:r>
              <a:rPr lang="fr-FR" b="1" dirty="0"/>
              <a:t> la vitesse globale de formation de I est négligeable devant les vitesses de formation des produits ,et de disparition des réactifs. La concentration de l’intermédiaire réactionnel  est alors dans un état quasi-stationnaire ce qui se traduit mathématiquement par la relation suivante : d(I)/d(t)= 0</a:t>
            </a:r>
          </a:p>
          <a:p>
            <a:endParaRPr lang="fr-FR" dirty="0"/>
          </a:p>
          <a:p>
            <a:endParaRPr lang="fr-F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285860"/>
            <a:ext cx="7239000" cy="1143000"/>
          </a:xfrm>
        </p:spPr>
        <p:txBody>
          <a:bodyPr>
            <a:normAutofit fontScale="90000"/>
          </a:bodyPr>
          <a:lstStyle/>
          <a:p>
            <a:r>
              <a:rPr lang="fr-FR" dirty="0"/>
              <a:t> </a:t>
            </a:r>
            <a:br>
              <a:rPr lang="fr-FR" dirty="0"/>
            </a:br>
            <a:endParaRPr lang="fr-FR" dirty="0"/>
          </a:p>
        </p:txBody>
      </p:sp>
      <p:pic>
        <p:nvPicPr>
          <p:cNvPr id="3074" name="Picture 2"/>
          <p:cNvPicPr>
            <a:picLocks noGrp="1" noChangeAspect="1" noChangeArrowheads="1"/>
          </p:cNvPicPr>
          <p:nvPr>
            <p:ph idx="1"/>
          </p:nvPr>
        </p:nvPicPr>
        <p:blipFill>
          <a:blip/>
          <a:srcRect/>
          <a:stretch>
            <a:fillRect/>
          </a:stretch>
        </p:blipFill>
        <p:spPr bwMode="auto">
          <a:xfrm>
            <a:off x="428596" y="3551274"/>
            <a:ext cx="7429552" cy="3306726"/>
          </a:xfrm>
          <a:prstGeom prst="rect">
            <a:avLst/>
          </a:prstGeom>
          <a:noFill/>
          <a:ln w="9525">
            <a:noFill/>
            <a:miter lim="800000"/>
            <a:headEnd/>
            <a:tailEnd/>
          </a:ln>
          <a:effectLst/>
        </p:spPr>
      </p:pic>
      <p:sp>
        <p:nvSpPr>
          <p:cNvPr id="5" name="Titre 1"/>
          <p:cNvSpPr txBox="1">
            <a:spLocks/>
          </p:cNvSpPr>
          <p:nvPr/>
        </p:nvSpPr>
        <p:spPr>
          <a:xfrm>
            <a:off x="428596" y="1357298"/>
            <a:ext cx="7239000" cy="1143000"/>
          </a:xfrm>
          <a:prstGeom prst="rect">
            <a:avLst/>
          </a:prstGeom>
        </p:spPr>
        <p:txBody>
          <a:bodyPr vert="horz" lIns="45720" tIns="0" rIns="45720" bIns="0" anchor="b" anchorCtr="0">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Les réactions en chaîne linéaire</a:t>
            </a:r>
            <a:br>
              <a:rPr kumimoji="0" lang="fr-FR"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endParaRPr kumimoji="0" lang="fr-FR"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6" name="Picture 2"/>
          <p:cNvPicPr>
            <a:picLocks noChangeAspect="1" noChangeArrowheads="1"/>
          </p:cNvPicPr>
          <p:nvPr/>
        </p:nvPicPr>
        <p:blipFill>
          <a:blip/>
          <a:srcRect/>
          <a:stretch>
            <a:fillRect/>
          </a:stretch>
        </p:blipFill>
        <p:spPr bwMode="auto">
          <a:xfrm>
            <a:off x="71438" y="0"/>
            <a:ext cx="2428860" cy="1269613"/>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a:srcRect/>
          <a:stretch>
            <a:fillRect/>
          </a:stretch>
        </p:blipFill>
        <p:spPr bwMode="auto">
          <a:xfrm>
            <a:off x="169390" y="214290"/>
            <a:ext cx="8117386" cy="6643710"/>
          </a:xfrm>
          <a:prstGeom prst="rect">
            <a:avLst/>
          </a:prstGeom>
          <a:noFill/>
          <a:ln w="9525">
            <a:noFill/>
            <a:miter lim="800000"/>
            <a:headEnd/>
            <a:tailEnd/>
          </a:ln>
          <a:effectLst/>
        </p:spPr>
      </p:pic>
      <p:sp>
        <p:nvSpPr>
          <p:cNvPr id="5" name="Rectangle 4"/>
          <p:cNvSpPr/>
          <p:nvPr/>
        </p:nvSpPr>
        <p:spPr>
          <a:xfrm>
            <a:off x="214314" y="3643290"/>
            <a:ext cx="3714744" cy="3214710"/>
          </a:xfrm>
          <a:prstGeom prst="rect">
            <a:avLst/>
          </a:prstGeom>
          <a:solidFill>
            <a:schemeClr val="bg1"/>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C</a:t>
            </a:r>
            <a:r>
              <a:rPr lang="fr-FR" sz="1400" dirty="0"/>
              <a:t>e mécanisme est dit en chaîne. En effet, une fois amorcé, une fois la présence de quelques atomes de brome réalisée (réaction [1]), la réaction [2] apparaît et forme des atomes d’hydrogène. Ceux-ci, à leur tour, provoquent la réalisation de la troisième étape, étape qui régénère des atomes de brome. On est alors en présence de ce qu’on appelle en programmation une boucle qui ne s’arrête que par disparition de l’un des réactifs.. Les atomes d’hydrogène et de brome sont appelés des </a:t>
            </a:r>
            <a:r>
              <a:rPr lang="fr-FR" sz="1400" i="1" dirty="0"/>
              <a:t>porteurs de chaîne</a:t>
            </a:r>
            <a:endParaRPr lang="fr-FR" sz="14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0"/>
            <a:ext cx="7553356" cy="6858000"/>
          </a:xfrm>
        </p:spPr>
        <p:txBody>
          <a:bodyPr>
            <a:normAutofit/>
          </a:bodyPr>
          <a:lstStyle/>
          <a:p>
            <a:pPr>
              <a:buFont typeface="Wingdings" pitchFamily="2" charset="2"/>
              <a:buChar char="ü"/>
            </a:pPr>
            <a:r>
              <a:rPr lang="fr-FR" dirty="0"/>
              <a:t> Pour essayer de retrouver la loi expérimentale de vitesse appliquons le principe de quasi-stationnarité (encore appelé l'approximation de l'état quasi stationnaire) aux deux espèces réactives que sont les atomes de brome et d’hydrogène.</a:t>
            </a:r>
          </a:p>
          <a:p>
            <a:pPr>
              <a:buFont typeface="Wingdings" pitchFamily="2" charset="2"/>
              <a:buChar char="Ø"/>
            </a:pPr>
            <a:r>
              <a:rPr lang="fr-FR" i="1" dirty="0"/>
              <a:t>d</a:t>
            </a:r>
            <a:r>
              <a:rPr lang="fr-FR" dirty="0"/>
              <a:t>[</a:t>
            </a:r>
            <a:r>
              <a:rPr lang="fr-FR" dirty="0" err="1"/>
              <a:t>Br</a:t>
            </a:r>
            <a:r>
              <a:rPr lang="fr-FR" dirty="0"/>
              <a:t>•]/</a:t>
            </a:r>
            <a:r>
              <a:rPr lang="fr-FR" i="1" dirty="0" err="1"/>
              <a:t>dt</a:t>
            </a:r>
            <a:r>
              <a:rPr lang="fr-FR" dirty="0"/>
              <a:t>  =  0  = 2 v</a:t>
            </a:r>
            <a:r>
              <a:rPr lang="fr-FR" baseline="-25000" dirty="0"/>
              <a:t>1</a:t>
            </a:r>
            <a:r>
              <a:rPr lang="fr-FR" dirty="0"/>
              <a:t> - v</a:t>
            </a:r>
            <a:r>
              <a:rPr lang="fr-FR" baseline="-25000" dirty="0"/>
              <a:t>2</a:t>
            </a:r>
            <a:r>
              <a:rPr lang="fr-FR" dirty="0"/>
              <a:t>  +  v</a:t>
            </a:r>
            <a:r>
              <a:rPr lang="fr-FR" baseline="-25000" dirty="0"/>
              <a:t>3</a:t>
            </a:r>
            <a:r>
              <a:rPr lang="fr-FR" dirty="0"/>
              <a:t>  - 2 v</a:t>
            </a:r>
            <a:r>
              <a:rPr lang="fr-FR" baseline="-25000" dirty="0"/>
              <a:t>5</a:t>
            </a:r>
            <a:endParaRPr lang="fr-FR" dirty="0"/>
          </a:p>
          <a:p>
            <a:pPr>
              <a:buNone/>
            </a:pPr>
            <a:r>
              <a:rPr lang="fr-FR" dirty="0"/>
              <a:t> 0  = 2 </a:t>
            </a:r>
            <a:r>
              <a:rPr lang="fr-FR" i="1" dirty="0"/>
              <a:t>k</a:t>
            </a:r>
            <a:r>
              <a:rPr lang="fr-FR" baseline="-25000" dirty="0"/>
              <a:t>1</a:t>
            </a:r>
            <a:r>
              <a:rPr lang="fr-FR" dirty="0"/>
              <a:t> [Br</a:t>
            </a:r>
            <a:r>
              <a:rPr lang="fr-FR" baseline="-25000" dirty="0"/>
              <a:t>2</a:t>
            </a:r>
            <a:r>
              <a:rPr lang="fr-FR" dirty="0"/>
              <a:t>] [M] - </a:t>
            </a:r>
            <a:r>
              <a:rPr lang="fr-FR" i="1" dirty="0"/>
              <a:t>k</a:t>
            </a:r>
            <a:r>
              <a:rPr lang="fr-FR" baseline="-25000" dirty="0"/>
              <a:t>2</a:t>
            </a:r>
            <a:r>
              <a:rPr lang="fr-FR" dirty="0"/>
              <a:t> [</a:t>
            </a:r>
            <a:r>
              <a:rPr lang="fr-FR" dirty="0" err="1"/>
              <a:t>Br</a:t>
            </a:r>
            <a:r>
              <a:rPr lang="fr-FR" dirty="0"/>
              <a:t>•] [H</a:t>
            </a:r>
            <a:r>
              <a:rPr lang="fr-FR" baseline="-25000" dirty="0"/>
              <a:t>2</a:t>
            </a:r>
            <a:r>
              <a:rPr lang="fr-FR" dirty="0"/>
              <a:t>]  +  </a:t>
            </a:r>
            <a:r>
              <a:rPr lang="fr-FR" i="1" dirty="0"/>
              <a:t>k</a:t>
            </a:r>
            <a:r>
              <a:rPr lang="fr-FR" baseline="-25000" dirty="0"/>
              <a:t>3</a:t>
            </a:r>
            <a:r>
              <a:rPr lang="fr-FR" dirty="0"/>
              <a:t> [H•] [Br</a:t>
            </a:r>
            <a:r>
              <a:rPr lang="fr-FR" baseline="-25000" dirty="0"/>
              <a:t>2</a:t>
            </a:r>
            <a:r>
              <a:rPr lang="fr-FR" dirty="0"/>
              <a:t>] +  </a:t>
            </a:r>
            <a:r>
              <a:rPr lang="fr-FR" i="1" dirty="0"/>
              <a:t>k</a:t>
            </a:r>
            <a:r>
              <a:rPr lang="fr-FR" baseline="-25000" dirty="0"/>
              <a:t>4</a:t>
            </a:r>
            <a:r>
              <a:rPr lang="fr-FR" dirty="0"/>
              <a:t> [H•] [</a:t>
            </a:r>
            <a:r>
              <a:rPr lang="fr-FR" dirty="0" err="1"/>
              <a:t>HBr</a:t>
            </a:r>
            <a:r>
              <a:rPr lang="fr-FR" dirty="0"/>
              <a:t>]  -  2 </a:t>
            </a:r>
            <a:r>
              <a:rPr lang="fr-FR" i="1" dirty="0"/>
              <a:t>k</a:t>
            </a:r>
            <a:r>
              <a:rPr lang="fr-FR" baseline="-25000" dirty="0"/>
              <a:t>5</a:t>
            </a:r>
            <a:r>
              <a:rPr lang="fr-FR" dirty="0"/>
              <a:t> [</a:t>
            </a:r>
            <a:r>
              <a:rPr lang="fr-FR" dirty="0" err="1"/>
              <a:t>Br</a:t>
            </a:r>
            <a:r>
              <a:rPr lang="fr-FR" dirty="0"/>
              <a:t>•]</a:t>
            </a:r>
            <a:r>
              <a:rPr lang="fr-FR" baseline="30000" dirty="0"/>
              <a:t>2</a:t>
            </a:r>
            <a:r>
              <a:rPr lang="fr-FR" dirty="0"/>
              <a:t> [M]</a:t>
            </a:r>
          </a:p>
          <a:p>
            <a:endParaRPr lang="fr-FR" dirty="0"/>
          </a:p>
          <a:p>
            <a:pPr>
              <a:buFont typeface="Wingdings" pitchFamily="2" charset="2"/>
              <a:buChar char="Ø"/>
            </a:pPr>
            <a:r>
              <a:rPr lang="fr-FR" i="1" dirty="0"/>
              <a:t>d</a:t>
            </a:r>
            <a:r>
              <a:rPr lang="fr-FR" dirty="0"/>
              <a:t>[H•]/</a:t>
            </a:r>
            <a:r>
              <a:rPr lang="fr-FR" i="1" dirty="0" err="1"/>
              <a:t>dt</a:t>
            </a:r>
            <a:r>
              <a:rPr lang="fr-FR" dirty="0"/>
              <a:t>  =  0  =  v</a:t>
            </a:r>
            <a:r>
              <a:rPr lang="fr-FR" baseline="-25000" dirty="0"/>
              <a:t>2</a:t>
            </a:r>
            <a:r>
              <a:rPr lang="fr-FR" dirty="0"/>
              <a:t> - v</a:t>
            </a:r>
            <a:r>
              <a:rPr lang="fr-FR" baseline="-25000" dirty="0"/>
              <a:t>3</a:t>
            </a:r>
            <a:r>
              <a:rPr lang="fr-FR" dirty="0"/>
              <a:t>  -  v</a:t>
            </a:r>
            <a:r>
              <a:rPr lang="fr-FR" baseline="-25000" dirty="0"/>
              <a:t>4</a:t>
            </a:r>
            <a:endParaRPr lang="fr-FR" dirty="0"/>
          </a:p>
          <a:p>
            <a:pPr>
              <a:buNone/>
            </a:pPr>
            <a:r>
              <a:rPr lang="fr-FR" dirty="0"/>
              <a:t> 0   =  v</a:t>
            </a:r>
            <a:r>
              <a:rPr lang="fr-FR" baseline="-25000" dirty="0"/>
              <a:t>2</a:t>
            </a:r>
            <a:r>
              <a:rPr lang="fr-FR" dirty="0"/>
              <a:t>  - v</a:t>
            </a:r>
            <a:r>
              <a:rPr lang="fr-FR" baseline="-25000" dirty="0"/>
              <a:t>3</a:t>
            </a:r>
            <a:r>
              <a:rPr lang="fr-FR" dirty="0"/>
              <a:t>  -  v</a:t>
            </a:r>
            <a:r>
              <a:rPr lang="fr-FR" baseline="-25000" dirty="0"/>
              <a:t>4</a:t>
            </a:r>
            <a:r>
              <a:rPr lang="fr-FR" dirty="0"/>
              <a:t>   =   </a:t>
            </a:r>
            <a:r>
              <a:rPr lang="fr-FR" i="1" dirty="0"/>
              <a:t>k</a:t>
            </a:r>
            <a:r>
              <a:rPr lang="fr-FR" baseline="-25000" dirty="0"/>
              <a:t>2</a:t>
            </a:r>
            <a:r>
              <a:rPr lang="fr-FR" dirty="0"/>
              <a:t> [</a:t>
            </a:r>
            <a:r>
              <a:rPr lang="fr-FR" dirty="0" err="1"/>
              <a:t>Br</a:t>
            </a:r>
            <a:r>
              <a:rPr lang="fr-FR" dirty="0"/>
              <a:t>•] [H</a:t>
            </a:r>
            <a:r>
              <a:rPr lang="fr-FR" baseline="-25000" dirty="0"/>
              <a:t>2</a:t>
            </a:r>
            <a:r>
              <a:rPr lang="fr-FR" dirty="0"/>
              <a:t>]  -  </a:t>
            </a:r>
            <a:r>
              <a:rPr lang="fr-FR" i="1" dirty="0"/>
              <a:t>k</a:t>
            </a:r>
            <a:r>
              <a:rPr lang="fr-FR" baseline="-25000" dirty="0"/>
              <a:t>3</a:t>
            </a:r>
            <a:r>
              <a:rPr lang="fr-FR" dirty="0"/>
              <a:t> [H•] [Br</a:t>
            </a:r>
            <a:r>
              <a:rPr lang="fr-FR" baseline="-25000" dirty="0"/>
              <a:t>2</a:t>
            </a:r>
            <a:r>
              <a:rPr lang="fr-FR" dirty="0"/>
              <a:t>] -  </a:t>
            </a:r>
            <a:r>
              <a:rPr lang="fr-FR" i="1" dirty="0"/>
              <a:t>k</a:t>
            </a:r>
            <a:r>
              <a:rPr lang="fr-FR" baseline="-25000" dirty="0"/>
              <a:t>4</a:t>
            </a:r>
            <a:r>
              <a:rPr lang="fr-FR" dirty="0"/>
              <a:t> [H•] [</a:t>
            </a:r>
            <a:r>
              <a:rPr lang="fr-FR" dirty="0" err="1"/>
              <a:t>HBr</a:t>
            </a:r>
            <a:r>
              <a:rPr lang="fr-FR" dirty="0"/>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1000108"/>
            <a:ext cx="8572560" cy="5455628"/>
          </a:xfrm>
        </p:spPr>
        <p:txBody>
          <a:bodyPr>
            <a:normAutofit/>
          </a:bodyPr>
          <a:lstStyle/>
          <a:p>
            <a:endParaRPr lang="fr-FR" dirty="0"/>
          </a:p>
          <a:p>
            <a:r>
              <a:rPr lang="fr-FR" dirty="0"/>
              <a:t>On suppose donc qu'après une période initiale très courte, on atteint un régime de croisière durant lequel les concentrations des porteurs de chaîne demeurent "quasi stationnaires" jusqu'à la période finale où, les réactifs s'épuisant, la réaction en chaîne s'éteint d'elle même.   En additionnant ces deux dernières équations, on observe que :</a:t>
            </a:r>
          </a:p>
          <a:p>
            <a:pPr>
              <a:buNone/>
            </a:pPr>
            <a:r>
              <a:rPr lang="fr-FR" dirty="0"/>
              <a:t>     0  = 2 </a:t>
            </a:r>
            <a:r>
              <a:rPr lang="fr-FR" i="1" dirty="0"/>
              <a:t>k</a:t>
            </a:r>
            <a:r>
              <a:rPr lang="fr-FR" baseline="-25000" dirty="0"/>
              <a:t>1</a:t>
            </a:r>
            <a:r>
              <a:rPr lang="fr-FR" dirty="0"/>
              <a:t> Br</a:t>
            </a:r>
            <a:r>
              <a:rPr lang="fr-FR" baseline="-25000" dirty="0"/>
              <a:t>2</a:t>
            </a:r>
            <a:r>
              <a:rPr lang="fr-FR" dirty="0"/>
              <a:t>] [M] - 2 </a:t>
            </a:r>
            <a:r>
              <a:rPr lang="fr-FR" i="1" dirty="0"/>
              <a:t>k</a:t>
            </a:r>
            <a:r>
              <a:rPr lang="fr-FR" baseline="-25000" dirty="0"/>
              <a:t>6</a:t>
            </a:r>
            <a:r>
              <a:rPr lang="fr-FR" dirty="0"/>
              <a:t> [</a:t>
            </a:r>
            <a:r>
              <a:rPr lang="fr-FR" dirty="0" err="1"/>
              <a:t>Br</a:t>
            </a:r>
            <a:r>
              <a:rPr lang="fr-FR" dirty="0"/>
              <a:t>•]</a:t>
            </a:r>
            <a:r>
              <a:rPr lang="fr-FR" baseline="30000" dirty="0"/>
              <a:t>2</a:t>
            </a:r>
            <a:r>
              <a:rPr lang="fr-FR" dirty="0"/>
              <a:t> [M]             </a:t>
            </a:r>
          </a:p>
          <a:p>
            <a:pPr>
              <a:buNone/>
            </a:pPr>
            <a:r>
              <a:rPr lang="fr-FR" i="1" dirty="0"/>
              <a:t>        k</a:t>
            </a:r>
            <a:r>
              <a:rPr lang="fr-FR" baseline="-25000" dirty="0"/>
              <a:t>1</a:t>
            </a:r>
            <a:r>
              <a:rPr lang="fr-FR" dirty="0"/>
              <a:t> [Br</a:t>
            </a:r>
            <a:r>
              <a:rPr lang="fr-FR" baseline="-25000" dirty="0"/>
              <a:t>2</a:t>
            </a:r>
            <a:r>
              <a:rPr lang="fr-FR" dirty="0"/>
              <a:t>] [M]  =   </a:t>
            </a:r>
            <a:r>
              <a:rPr lang="fr-FR" i="1" dirty="0"/>
              <a:t>k</a:t>
            </a:r>
            <a:r>
              <a:rPr lang="fr-FR" baseline="-25000" dirty="0"/>
              <a:t>5</a:t>
            </a:r>
            <a:r>
              <a:rPr lang="fr-FR" dirty="0"/>
              <a:t> [</a:t>
            </a:r>
            <a:r>
              <a:rPr lang="fr-FR" dirty="0" err="1"/>
              <a:t>Br</a:t>
            </a:r>
            <a:r>
              <a:rPr lang="fr-FR" dirty="0"/>
              <a:t>•]</a:t>
            </a:r>
            <a:r>
              <a:rPr lang="fr-FR" baseline="30000" dirty="0"/>
              <a:t>2</a:t>
            </a:r>
            <a:r>
              <a:rPr lang="fr-FR" dirty="0"/>
              <a:t> [M]</a:t>
            </a:r>
          </a:p>
          <a:p>
            <a:pPr>
              <a:buNone/>
            </a:pPr>
            <a:r>
              <a:rPr lang="fr-FR" dirty="0"/>
              <a:t>           [</a:t>
            </a:r>
            <a:r>
              <a:rPr lang="fr-FR" dirty="0" err="1"/>
              <a:t>Br</a:t>
            </a:r>
            <a:r>
              <a:rPr lang="fr-FR" dirty="0"/>
              <a:t>•]</a:t>
            </a:r>
            <a:r>
              <a:rPr lang="fr-FR" baseline="30000" dirty="0"/>
              <a:t>2</a:t>
            </a:r>
            <a:r>
              <a:rPr lang="fr-FR" dirty="0"/>
              <a:t>    =  ( </a:t>
            </a:r>
            <a:r>
              <a:rPr lang="fr-FR" i="1" dirty="0"/>
              <a:t>k</a:t>
            </a:r>
            <a:r>
              <a:rPr lang="fr-FR" baseline="-25000" dirty="0"/>
              <a:t>1</a:t>
            </a:r>
            <a:r>
              <a:rPr lang="fr-FR" dirty="0"/>
              <a:t> / </a:t>
            </a:r>
            <a:r>
              <a:rPr lang="fr-FR" i="1" dirty="0"/>
              <a:t>k</a:t>
            </a:r>
            <a:r>
              <a:rPr lang="fr-FR" baseline="-25000" dirty="0"/>
              <a:t>5 </a:t>
            </a:r>
            <a:r>
              <a:rPr lang="fr-FR" dirty="0"/>
              <a:t>)  [Br</a:t>
            </a:r>
            <a:r>
              <a:rPr lang="fr-FR" baseline="-25000" dirty="0"/>
              <a:t>2</a:t>
            </a:r>
            <a:r>
              <a:rPr lang="fr-FR" dirty="0"/>
              <a:t>]</a:t>
            </a:r>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La cinétique chimique </a:t>
            </a:r>
            <a:endParaRPr lang="fr-FR" dirty="0"/>
          </a:p>
        </p:txBody>
      </p:sp>
      <p:graphicFrame>
        <p:nvGraphicFramePr>
          <p:cNvPr id="4" name="Diagramme 3"/>
          <p:cNvGraphicFramePr/>
          <p:nvPr/>
        </p:nvGraphicFramePr>
        <p:xfrm>
          <a:off x="-1692696" y="1397000"/>
          <a:ext cx="12313368"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a:srcRect r="11184"/>
          <a:stretch>
            <a:fillRect/>
          </a:stretch>
        </p:blipFill>
        <p:spPr bwMode="auto">
          <a:xfrm>
            <a:off x="214282" y="214290"/>
            <a:ext cx="7572428" cy="3848697"/>
          </a:xfrm>
          <a:prstGeom prst="rect">
            <a:avLst/>
          </a:prstGeom>
          <a:noFill/>
          <a:ln w="9525">
            <a:noFill/>
            <a:miter lim="800000"/>
            <a:headEnd/>
            <a:tailEnd/>
          </a:ln>
          <a:effectLst/>
        </p:spPr>
      </p:pic>
      <p:pic>
        <p:nvPicPr>
          <p:cNvPr id="5124" name="Picture 4"/>
          <p:cNvPicPr>
            <a:picLocks noChangeAspect="1" noChangeArrowheads="1"/>
          </p:cNvPicPr>
          <p:nvPr/>
        </p:nvPicPr>
        <p:blipFill>
          <a:blip/>
          <a:srcRect r="6530"/>
          <a:stretch>
            <a:fillRect/>
          </a:stretch>
        </p:blipFill>
        <p:spPr bwMode="auto">
          <a:xfrm>
            <a:off x="0" y="4143380"/>
            <a:ext cx="8072462" cy="2714620"/>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0" y="214290"/>
            <a:ext cx="8001024" cy="6429420"/>
          </a:xfrm>
        </p:spPr>
        <p:txBody>
          <a:bodyPr>
            <a:normAutofit/>
          </a:bodyPr>
          <a:lstStyle/>
          <a:p>
            <a:r>
              <a:rPr lang="fr-FR" sz="2000" dirty="0"/>
              <a:t>La vitesse globale de la réaction est égale à deux fois la vitesse de la réaction élémentaire [3].  Cela est convenable, puisque à chaque fois que cette réaction se réalise, elle est suivie de la réaction [2] qui produit aussi le bromure d’hydrogène.  Il faut encore expliciter [H·] pour pouvoir établir complètement la vitesse de formation de HBr. À partir de l’équation exprimant la quasi-stationnarité de la concentration </a:t>
            </a:r>
          </a:p>
          <a:p>
            <a:pPr>
              <a:buNone/>
            </a:pPr>
            <a:r>
              <a:rPr lang="fr-FR" sz="2000" dirty="0"/>
              <a:t>en atomes d’hydrogène, on obtient :</a:t>
            </a:r>
          </a:p>
          <a:p>
            <a:pPr>
              <a:buNone/>
            </a:pPr>
            <a:endParaRPr lang="fr-FR" sz="2400" dirty="0"/>
          </a:p>
          <a:p>
            <a:pPr>
              <a:buNone/>
            </a:pPr>
            <a:endParaRPr lang="fr-FR" sz="2400" dirty="0"/>
          </a:p>
          <a:p>
            <a:pPr>
              <a:buNone/>
            </a:pPr>
            <a:endParaRPr lang="fr-FR" sz="2400" dirty="0"/>
          </a:p>
          <a:p>
            <a:pPr>
              <a:buNone/>
            </a:pPr>
            <a:endParaRPr lang="fr-FR" sz="2400" dirty="0"/>
          </a:p>
          <a:p>
            <a:r>
              <a:rPr lang="fr-FR" sz="2000" dirty="0"/>
              <a:t>En divisant par </a:t>
            </a:r>
            <a:r>
              <a:rPr lang="fr-FR" sz="2000" i="1" dirty="0"/>
              <a:t>k</a:t>
            </a:r>
            <a:r>
              <a:rPr lang="fr-FR" sz="2000" baseline="-25000" dirty="0"/>
              <a:t>3</a:t>
            </a:r>
            <a:r>
              <a:rPr lang="fr-FR" sz="2000" dirty="0"/>
              <a:t> [Br</a:t>
            </a:r>
            <a:r>
              <a:rPr lang="fr-FR" sz="2000" baseline="-25000" dirty="0"/>
              <a:t>2</a:t>
            </a:r>
            <a:r>
              <a:rPr lang="fr-FR" sz="2000" dirty="0"/>
              <a:t>] le numérateur et le dénominateur de cette dernière fraction, on obtient :</a:t>
            </a:r>
          </a:p>
          <a:p>
            <a:pPr>
              <a:buNone/>
            </a:pPr>
            <a:endParaRPr lang="fr-FR" sz="2400" dirty="0"/>
          </a:p>
        </p:txBody>
      </p:sp>
      <p:pic>
        <p:nvPicPr>
          <p:cNvPr id="6150" name="Picture 6"/>
          <p:cNvPicPr>
            <a:picLocks noChangeAspect="1" noChangeArrowheads="1"/>
          </p:cNvPicPr>
          <p:nvPr/>
        </p:nvPicPr>
        <p:blipFill>
          <a:blip/>
          <a:srcRect/>
          <a:stretch>
            <a:fillRect/>
          </a:stretch>
        </p:blipFill>
        <p:spPr bwMode="auto">
          <a:xfrm>
            <a:off x="2143108" y="2786058"/>
            <a:ext cx="5643602" cy="1714512"/>
          </a:xfrm>
          <a:prstGeom prst="rect">
            <a:avLst/>
          </a:prstGeom>
          <a:noFill/>
          <a:ln w="9525">
            <a:noFill/>
            <a:miter lim="800000"/>
            <a:headEnd/>
            <a:tailEnd/>
          </a:ln>
          <a:effectLst/>
        </p:spPr>
      </p:pic>
      <p:pic>
        <p:nvPicPr>
          <p:cNvPr id="6151" name="Picture 7"/>
          <p:cNvPicPr>
            <a:picLocks noChangeAspect="1" noChangeArrowheads="1"/>
          </p:cNvPicPr>
          <p:nvPr/>
        </p:nvPicPr>
        <p:blipFill>
          <a:blip/>
          <a:srcRect/>
          <a:stretch>
            <a:fillRect/>
          </a:stretch>
        </p:blipFill>
        <p:spPr bwMode="auto">
          <a:xfrm>
            <a:off x="1214414" y="5214951"/>
            <a:ext cx="6000792" cy="1643050"/>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285728"/>
            <a:ext cx="8229600" cy="4525963"/>
          </a:xfrm>
        </p:spPr>
        <p:style>
          <a:lnRef idx="1">
            <a:schemeClr val="dk1"/>
          </a:lnRef>
          <a:fillRef idx="2">
            <a:schemeClr val="dk1"/>
          </a:fillRef>
          <a:effectRef idx="1">
            <a:schemeClr val="dk1"/>
          </a:effectRef>
          <a:fontRef idx="minor">
            <a:schemeClr val="dk1"/>
          </a:fontRef>
        </p:style>
        <p:txBody>
          <a:bodyPr>
            <a:normAutofit/>
          </a:bodyPr>
          <a:lstStyle/>
          <a:p>
            <a:pPr algn="ctr">
              <a:buNone/>
            </a:pPr>
            <a:r>
              <a:rPr lang="fr-FR" sz="6000" b="1" dirty="0">
                <a:solidFill>
                  <a:srgbClr val="FF0000"/>
                </a:solidFill>
              </a:rPr>
              <a:t>Spectro</a:t>
            </a:r>
            <a:r>
              <a:rPr lang="fr-FR" sz="6000" b="1" dirty="0"/>
              <a:t>photo</a:t>
            </a:r>
            <a:r>
              <a:rPr lang="fr-FR" sz="6000" b="1" dirty="0">
                <a:solidFill>
                  <a:srgbClr val="00B0F0"/>
                </a:solidFill>
              </a:rPr>
              <a:t>métrie</a:t>
            </a:r>
          </a:p>
          <a:p>
            <a:pPr algn="ctr">
              <a:buNone/>
            </a:pPr>
            <a:endParaRPr lang="fr-FR" sz="6000" b="1" dirty="0">
              <a:solidFill>
                <a:srgbClr val="00B0F0"/>
              </a:solidFill>
            </a:endParaRPr>
          </a:p>
          <a:p>
            <a:pPr algn="ctr">
              <a:buNone/>
            </a:pPr>
            <a:endParaRPr lang="fr-FR" sz="6000" b="1" dirty="0">
              <a:solidFill>
                <a:srgbClr val="00B0F0"/>
              </a:solidFill>
            </a:endParaRPr>
          </a:p>
        </p:txBody>
      </p:sp>
      <p:sp>
        <p:nvSpPr>
          <p:cNvPr id="4" name="Flèche vers le bas 3"/>
          <p:cNvSpPr/>
          <p:nvPr/>
        </p:nvSpPr>
        <p:spPr>
          <a:xfrm>
            <a:off x="4286248" y="1214422"/>
            <a:ext cx="285752" cy="2428892"/>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dirty="0"/>
          </a:p>
        </p:txBody>
      </p:sp>
      <p:sp>
        <p:nvSpPr>
          <p:cNvPr id="7" name="Flèche vers le bas 6"/>
          <p:cNvSpPr/>
          <p:nvPr/>
        </p:nvSpPr>
        <p:spPr>
          <a:xfrm rot="1031288">
            <a:off x="1646431" y="1284182"/>
            <a:ext cx="365815" cy="249566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p>
        </p:txBody>
      </p:sp>
      <p:sp>
        <p:nvSpPr>
          <p:cNvPr id="10" name="Flèche vers le haut 9"/>
          <p:cNvSpPr/>
          <p:nvPr/>
        </p:nvSpPr>
        <p:spPr>
          <a:xfrm rot="9612380">
            <a:off x="6864777" y="1193693"/>
            <a:ext cx="336456" cy="2630144"/>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12" name="Rectangle 11"/>
          <p:cNvSpPr/>
          <p:nvPr/>
        </p:nvSpPr>
        <p:spPr>
          <a:xfrm>
            <a:off x="428596" y="5429264"/>
            <a:ext cx="8072494" cy="954107"/>
          </a:xfrm>
          <a:prstGeom prst="rect">
            <a:avLst/>
          </a:prstGeom>
        </p:spPr>
        <p:txBody>
          <a:bodyPr wrap="square">
            <a:spAutoFit/>
          </a:bodyPr>
          <a:lstStyle/>
          <a:p>
            <a:pPr algn="ctr"/>
            <a:r>
              <a:rPr lang="fr-FR" sz="2800" dirty="0"/>
              <a:t>Déterminer la concentration par mesure de la lumière ce qui se traduit par un spectre</a:t>
            </a:r>
          </a:p>
        </p:txBody>
      </p:sp>
      <p:sp>
        <p:nvSpPr>
          <p:cNvPr id="14" name="Rectangle 13"/>
          <p:cNvSpPr/>
          <p:nvPr/>
        </p:nvSpPr>
        <p:spPr>
          <a:xfrm>
            <a:off x="642910" y="3786190"/>
            <a:ext cx="1600200" cy="646331"/>
          </a:xfrm>
          <a:prstGeom prst="rect">
            <a:avLst/>
          </a:prstGeom>
        </p:spPr>
        <p:txBody>
          <a:bodyPr wrap="square">
            <a:spAutoFit/>
          </a:bodyPr>
          <a:lstStyle/>
          <a:p>
            <a:r>
              <a:rPr lang="fr-FR" sz="3600" b="1" dirty="0">
                <a:solidFill>
                  <a:srgbClr val="FF0000"/>
                </a:solidFill>
              </a:rPr>
              <a:t>spectre</a:t>
            </a:r>
            <a:endParaRPr lang="fr-FR" sz="3600" dirty="0"/>
          </a:p>
        </p:txBody>
      </p:sp>
      <p:sp>
        <p:nvSpPr>
          <p:cNvPr id="15" name="ZoneTexte 14"/>
          <p:cNvSpPr txBox="1"/>
          <p:nvPr/>
        </p:nvSpPr>
        <p:spPr>
          <a:xfrm>
            <a:off x="3500430" y="3857628"/>
            <a:ext cx="1928826" cy="646331"/>
          </a:xfrm>
          <a:prstGeom prst="rect">
            <a:avLst/>
          </a:prstGeom>
          <a:noFill/>
        </p:spPr>
        <p:txBody>
          <a:bodyPr wrap="square" rtlCol="0">
            <a:spAutoFit/>
          </a:bodyPr>
          <a:lstStyle/>
          <a:p>
            <a:r>
              <a:rPr lang="fr-FR" sz="3600" b="1" dirty="0"/>
              <a:t>Lumière</a:t>
            </a:r>
            <a:endParaRPr lang="fr-FR" sz="3600" dirty="0"/>
          </a:p>
        </p:txBody>
      </p:sp>
      <p:sp>
        <p:nvSpPr>
          <p:cNvPr id="16" name="Rectangle 15"/>
          <p:cNvSpPr/>
          <p:nvPr/>
        </p:nvSpPr>
        <p:spPr>
          <a:xfrm>
            <a:off x="6643702" y="3857628"/>
            <a:ext cx="1601913" cy="584775"/>
          </a:xfrm>
          <a:prstGeom prst="rect">
            <a:avLst/>
          </a:prstGeom>
        </p:spPr>
        <p:txBody>
          <a:bodyPr wrap="none">
            <a:spAutoFit/>
          </a:bodyPr>
          <a:lstStyle/>
          <a:p>
            <a:pPr>
              <a:buNone/>
            </a:pPr>
            <a:r>
              <a:rPr lang="fr-FR" sz="3200" b="1" dirty="0">
                <a:solidFill>
                  <a:srgbClr val="00B0F0"/>
                </a:solidFill>
              </a:rPr>
              <a:t>mesurer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heckerboard(across)">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diamond(in)">
                                      <p:cBhvr>
                                        <p:cTn id="28" dur="2000"/>
                                        <p:tgtEl>
                                          <p:spTgt spid="1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heckerboard(across)">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box(in)">
                                      <p:cBhvr>
                                        <p:cTn id="38" dur="500"/>
                                        <p:tgtEl>
                                          <p:spTgt spid="1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amond(in)">
                                      <p:cBhvr>
                                        <p:cTn id="4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2" grpId="0"/>
      <p:bldP spid="1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3143248"/>
            <a:ext cx="8286808" cy="1477328"/>
          </a:xfrm>
          <a:prstGeom prst="rect">
            <a:avLst/>
          </a:prstGeom>
          <a:solidFill>
            <a:schemeClr val="bg1">
              <a:lumMod val="85000"/>
            </a:schemeClr>
          </a:solidFill>
        </p:spPr>
        <p:txBody>
          <a:bodyPr wrap="square">
            <a:spAutoFit/>
          </a:bodyPr>
          <a:lstStyle/>
          <a:p>
            <a:pPr>
              <a:lnSpc>
                <a:spcPct val="150000"/>
              </a:lnSpc>
            </a:pPr>
            <a:r>
              <a:rPr lang="fr-FR" sz="2000" b="1" dirty="0">
                <a:solidFill>
                  <a:schemeClr val="accent1"/>
                </a:solidFill>
                <a:latin typeface="Verdana" pitchFamily="34" charset="0"/>
                <a:cs typeface="Arial" pitchFamily="34" charset="0"/>
              </a:rPr>
              <a:t>L’absorbance</a:t>
            </a:r>
            <a:r>
              <a:rPr lang="fr-FR" sz="2000" b="1" dirty="0">
                <a:solidFill>
                  <a:srgbClr val="FF0000"/>
                </a:solidFill>
                <a:latin typeface="Verdana" pitchFamily="34" charset="0"/>
                <a:cs typeface="Arial" pitchFamily="34" charset="0"/>
              </a:rPr>
              <a:t> </a:t>
            </a:r>
            <a:r>
              <a:rPr lang="fr-FR" sz="2000" dirty="0">
                <a:latin typeface="Verdana" pitchFamily="34" charset="0"/>
                <a:cs typeface="Arial" pitchFamily="34" charset="0"/>
              </a:rPr>
              <a:t>d’une substance chimique dépend de la nature et de la concentration de cette substance ainsi que de la longueur d’onde à laquelle on l’étudie.</a:t>
            </a:r>
          </a:p>
        </p:txBody>
      </p:sp>
      <p:sp>
        <p:nvSpPr>
          <p:cNvPr id="5" name="Rectangle 4"/>
          <p:cNvSpPr/>
          <p:nvPr/>
        </p:nvSpPr>
        <p:spPr>
          <a:xfrm>
            <a:off x="428596" y="714356"/>
            <a:ext cx="8215370" cy="1938992"/>
          </a:xfrm>
          <a:prstGeom prst="rect">
            <a:avLst/>
          </a:prstGeom>
          <a:solidFill>
            <a:schemeClr val="accent6">
              <a:lumMod val="20000"/>
              <a:lumOff val="80000"/>
            </a:schemeClr>
          </a:solidFill>
          <a:ln>
            <a:noFill/>
          </a:ln>
        </p:spPr>
        <p:style>
          <a:lnRef idx="1">
            <a:schemeClr val="dk1"/>
          </a:lnRef>
          <a:fillRef idx="2">
            <a:schemeClr val="dk1"/>
          </a:fillRef>
          <a:effectRef idx="1">
            <a:schemeClr val="dk1"/>
          </a:effectRef>
          <a:fontRef idx="minor">
            <a:schemeClr val="dk1"/>
          </a:fontRef>
        </p:style>
        <p:txBody>
          <a:bodyPr wrap="square">
            <a:spAutoFit/>
          </a:bodyPr>
          <a:lstStyle/>
          <a:p>
            <a:pPr lvl="0" algn="justLow" eaLnBrk="0" fontAlgn="base" hangingPunct="0">
              <a:lnSpc>
                <a:spcPct val="150000"/>
              </a:lnSpc>
              <a:spcBef>
                <a:spcPct val="0"/>
              </a:spcBef>
              <a:spcAft>
                <a:spcPct val="0"/>
              </a:spcAft>
            </a:pPr>
            <a:r>
              <a:rPr lang="fr-FR" sz="2000" b="1" dirty="0">
                <a:solidFill>
                  <a:srgbClr val="FF0000"/>
                </a:solidFill>
                <a:latin typeface="Verdana" pitchFamily="34" charset="0"/>
                <a:cs typeface="Arial" pitchFamily="34" charset="0"/>
              </a:rPr>
              <a:t>La spectrophotométrie </a:t>
            </a:r>
            <a:r>
              <a:rPr lang="fr-FR" sz="2000" dirty="0">
                <a:latin typeface="Verdana" pitchFamily="34" charset="0"/>
                <a:cs typeface="Arial" pitchFamily="34" charset="0"/>
              </a:rPr>
              <a:t>est une méthode d’analyse qui permet de déterminer </a:t>
            </a:r>
            <a:r>
              <a:rPr lang="fr-FR" sz="2000" b="1" dirty="0">
                <a:solidFill>
                  <a:schemeClr val="accent1"/>
                </a:solidFill>
                <a:latin typeface="Verdana" pitchFamily="34" charset="0"/>
                <a:cs typeface="Arial" pitchFamily="34" charset="0"/>
              </a:rPr>
              <a:t>l’absorbance</a:t>
            </a:r>
            <a:r>
              <a:rPr lang="fr-FR" sz="2000" dirty="0">
                <a:latin typeface="Verdana" pitchFamily="34" charset="0"/>
                <a:cs typeface="Arial" pitchFamily="34" charset="0"/>
              </a:rPr>
              <a:t> ou la densité optique  d’une substance chimique en solution, c'est-à-dire sa capacité à absorber la lumière qui la traverse.</a:t>
            </a:r>
            <a:endParaRPr lang="fr-FR" sz="4800" dirty="0">
              <a:latin typeface="Arial" pitchFamily="34" charset="0"/>
              <a:cs typeface="Arial" pitchFamily="34" charset="0"/>
            </a:endParaRPr>
          </a:p>
        </p:txBody>
      </p:sp>
      <p:sp>
        <p:nvSpPr>
          <p:cNvPr id="6" name="Rectangle 5"/>
          <p:cNvSpPr/>
          <p:nvPr/>
        </p:nvSpPr>
        <p:spPr>
          <a:xfrm>
            <a:off x="428596" y="4929198"/>
            <a:ext cx="8358246" cy="1477328"/>
          </a:xfrm>
          <a:prstGeom prst="rect">
            <a:avLst/>
          </a:prstGeom>
          <a:solidFill>
            <a:schemeClr val="accent3">
              <a:lumMod val="40000"/>
              <a:lumOff val="60000"/>
            </a:schemeClr>
          </a:solidFill>
        </p:spPr>
        <p:txBody>
          <a:bodyPr wrap="square">
            <a:spAutoFit/>
          </a:bodyPr>
          <a:lstStyle/>
          <a:p>
            <a:pPr>
              <a:lnSpc>
                <a:spcPct val="150000"/>
              </a:lnSpc>
            </a:pPr>
            <a:r>
              <a:rPr lang="fr-FR" sz="2000" b="1" dirty="0">
                <a:solidFill>
                  <a:srgbClr val="FF0000"/>
                </a:solidFill>
                <a:latin typeface="Verdana" pitchFamily="34" charset="0"/>
                <a:cs typeface="Arial" pitchFamily="34" charset="0"/>
              </a:rPr>
              <a:t>Le spectromètre</a:t>
            </a:r>
            <a:br>
              <a:rPr lang="fr-FR" dirty="0"/>
            </a:br>
            <a:r>
              <a:rPr lang="fr-FR" sz="2000" dirty="0">
                <a:latin typeface="Arial" pitchFamily="34" charset="0"/>
                <a:cs typeface="Arial" pitchFamily="34" charset="0"/>
              </a:rPr>
              <a:t>C’est un appareil qui mesure la quantité de lumière absorbée ou bien transmise par une solution, pour des longueurs d’onde (l) données.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fade">
                                      <p:cBhvr>
                                        <p:cTn id="15" dur="2000"/>
                                        <p:tgtEl>
                                          <p:spTgt spid="4">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2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fade">
                                      <p:cBhvr>
                                        <p:cTn id="23" dur="2000"/>
                                        <p:tgtEl>
                                          <p:spTgt spid="6">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allAtOnce"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C:\Users\Public.User415-PC\Desktop\099ap5110002_462.jpg"/>
          <p:cNvPicPr>
            <a:picLocks noGrp="1" noChangeAspect="1" noChangeArrowheads="1"/>
          </p:cNvPicPr>
          <p:nvPr>
            <p:ph idx="1"/>
          </p:nvPr>
        </p:nvPicPr>
        <p:blipFill>
          <a:blip/>
          <a:srcRect/>
          <a:stretch>
            <a:fillRect/>
          </a:stretch>
        </p:blipFill>
        <p:spPr bwMode="auto">
          <a:xfrm>
            <a:off x="1000100" y="1142984"/>
            <a:ext cx="7072362" cy="4714908"/>
          </a:xfrm>
          <a:prstGeom prst="rect">
            <a:avLst/>
          </a:prstGeom>
          <a:noFill/>
        </p:spPr>
      </p:pic>
      <p:sp>
        <p:nvSpPr>
          <p:cNvPr id="4" name="Rectangle à coins arrondis 3"/>
          <p:cNvSpPr/>
          <p:nvPr/>
        </p:nvSpPr>
        <p:spPr>
          <a:xfrm>
            <a:off x="2357422" y="285728"/>
            <a:ext cx="4500594" cy="5715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fontAlgn="base">
              <a:spcBef>
                <a:spcPct val="0"/>
              </a:spcBef>
              <a:spcAft>
                <a:spcPct val="0"/>
              </a:spcAft>
            </a:pPr>
            <a:endParaRPr lang="fr-FR" sz="2000" b="1" dirty="0">
              <a:latin typeface="Arial" pitchFamily="34" charset="0"/>
              <a:cs typeface="Arial" pitchFamily="34" charset="0"/>
            </a:endParaRPr>
          </a:p>
          <a:p>
            <a:pPr lvl="0">
              <a:buFont typeface="Wingdings" pitchFamily="2" charset="2"/>
              <a:buChar char="Ø"/>
            </a:pPr>
            <a:r>
              <a:rPr lang="fr-FR" sz="2800" b="1" dirty="0">
                <a:solidFill>
                  <a:schemeClr val="tx1"/>
                </a:solidFill>
              </a:rPr>
              <a:t> Le spectrophotomètre</a:t>
            </a:r>
            <a:r>
              <a:rPr lang="fr-FR" sz="2000" b="1" dirty="0">
                <a:latin typeface="Arial" pitchFamily="34" charset="0"/>
                <a:cs typeface="Arial" pitchFamily="34" charset="0"/>
              </a:rPr>
              <a:t>:</a:t>
            </a:r>
          </a:p>
          <a:p>
            <a:pPr>
              <a:buFont typeface="Wingdings" pitchFamily="2" charset="2"/>
              <a:buChar char="q"/>
            </a:pPr>
            <a:endParaRPr lang="fr-FR" b="1" dirty="0">
              <a:solidFill>
                <a:srgbClr val="FF0000"/>
              </a:solidFill>
            </a:endParaRPr>
          </a:p>
        </p:txBody>
      </p:sp>
      <p:sp>
        <p:nvSpPr>
          <p:cNvPr id="5" name="ZoneTexte 4"/>
          <p:cNvSpPr txBox="1"/>
          <p:nvPr/>
        </p:nvSpPr>
        <p:spPr>
          <a:xfrm>
            <a:off x="714348" y="5857892"/>
            <a:ext cx="7858180" cy="707886"/>
          </a:xfrm>
          <a:prstGeom prst="rect">
            <a:avLst/>
          </a:prstGeom>
          <a:noFill/>
        </p:spPr>
        <p:txBody>
          <a:bodyPr wrap="square" rtlCol="0">
            <a:spAutoFit/>
          </a:bodyPr>
          <a:lstStyle/>
          <a:p>
            <a:r>
              <a:rPr lang="fr-FR" sz="2000" dirty="0"/>
              <a:t>Dans le spectrophotomètre s’injectent des cuvettes contenants la solution à analyser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fade">
                                      <p:cBhvr>
                                        <p:cTn id="7" dur="2000"/>
                                        <p:tgtEl>
                                          <p:spTgt spid="40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500042"/>
            <a:ext cx="8229600" cy="6143668"/>
          </a:xfrm>
        </p:spPr>
        <p:style>
          <a:lnRef idx="2">
            <a:schemeClr val="accent1"/>
          </a:lnRef>
          <a:fillRef idx="1">
            <a:schemeClr val="lt1"/>
          </a:fillRef>
          <a:effectRef idx="0">
            <a:schemeClr val="accent1"/>
          </a:effectRef>
          <a:fontRef idx="minor">
            <a:schemeClr val="dk1"/>
          </a:fontRef>
        </p:style>
        <p:txBody>
          <a:bodyPr>
            <a:normAutofit/>
          </a:bodyPr>
          <a:lstStyle/>
          <a:p>
            <a:pPr>
              <a:buNone/>
            </a:pP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r>
              <a:rPr lang="fr-FR" sz="2400" b="1" dirty="0">
                <a:ln w="1905"/>
                <a:solidFill>
                  <a:schemeClr val="tx1"/>
                </a:solidFill>
                <a:effectLst>
                  <a:innerShdw blurRad="69850" dist="43180" dir="5400000">
                    <a:srgbClr val="000000">
                      <a:alpha val="65000"/>
                    </a:srgbClr>
                  </a:innerShdw>
                </a:effectLst>
              </a:rPr>
              <a:t>Un spectrophotomètre comprend 4 parties essentielles:</a:t>
            </a:r>
          </a:p>
          <a:p>
            <a:pPr>
              <a:buNone/>
            </a:pP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r>
              <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a:buFont typeface="Wingdings" pitchFamily="2" charset="2"/>
              <a:buChar char="ü"/>
            </a:pP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Font typeface="Wingdings" pitchFamily="2" charset="2"/>
              <a:buChar char="ü"/>
            </a:pP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Font typeface="Wingdings" pitchFamily="2" charset="2"/>
              <a:buChar char="ü"/>
            </a:pP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Font typeface="Wingdings" pitchFamily="2" charset="2"/>
              <a:buChar char="ü"/>
            </a:pP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endPar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Ellipse 4"/>
          <p:cNvSpPr/>
          <p:nvPr/>
        </p:nvSpPr>
        <p:spPr>
          <a:xfrm>
            <a:off x="714348" y="1571612"/>
            <a:ext cx="4357718" cy="6429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fr-FR" sz="2400" b="1" dirty="0">
                <a:ln w="1905"/>
                <a:solidFill>
                  <a:srgbClr val="00B0F0"/>
                </a:solidFill>
                <a:effectLst>
                  <a:innerShdw blurRad="69850" dist="43180" dir="5400000">
                    <a:srgbClr val="000000">
                      <a:alpha val="65000"/>
                    </a:srgbClr>
                  </a:innerShdw>
                </a:effectLst>
              </a:rPr>
              <a:t>une source lumineuse</a:t>
            </a:r>
          </a:p>
          <a:p>
            <a:pPr algn="ctr"/>
            <a:endParaRPr lang="fr-FR" dirty="0"/>
          </a:p>
        </p:txBody>
      </p:sp>
      <p:sp>
        <p:nvSpPr>
          <p:cNvPr id="4" name="Rectangle à coins arrondis 3"/>
          <p:cNvSpPr/>
          <p:nvPr/>
        </p:nvSpPr>
        <p:spPr>
          <a:xfrm>
            <a:off x="571472" y="285728"/>
            <a:ext cx="7286676" cy="500066"/>
          </a:xfrm>
          <a:prstGeom prst="roundRect">
            <a:avLst>
              <a:gd name="adj" fmla="val 47143"/>
            </a:avLst>
          </a:prstGeom>
        </p:spPr>
        <p:style>
          <a:lnRef idx="2">
            <a:schemeClr val="accent1"/>
          </a:lnRef>
          <a:fillRef idx="1">
            <a:schemeClr val="lt1"/>
          </a:fillRef>
          <a:effectRef idx="0">
            <a:schemeClr val="accent1"/>
          </a:effectRef>
          <a:fontRef idx="minor">
            <a:schemeClr val="dk1"/>
          </a:fontRef>
        </p:style>
        <p:txBody>
          <a:bodyPr rtlCol="0" anchor="ctr"/>
          <a:lstStyle/>
          <a:p>
            <a:pPr>
              <a:buFont typeface="Wingdings" pitchFamily="2" charset="2"/>
              <a:buChar char="q"/>
            </a:pPr>
            <a:endParaRPr lang="fr-FR" sz="2400" b="1" dirty="0">
              <a:solidFill>
                <a:srgbClr val="FF0000"/>
              </a:solidFill>
            </a:endParaRPr>
          </a:p>
          <a:p>
            <a:pPr>
              <a:buFont typeface="Wingdings" pitchFamily="2" charset="2"/>
              <a:buChar char="q"/>
            </a:pPr>
            <a:r>
              <a:rPr lang="fr-FR" sz="2400" i="1" dirty="0">
                <a:solidFill>
                  <a:srgbClr val="FF0000"/>
                </a:solidFill>
              </a:rPr>
              <a:t>     </a:t>
            </a:r>
            <a:r>
              <a:rPr lang="fr-FR" sz="2400" b="1" dirty="0">
                <a:solidFill>
                  <a:srgbClr val="FF0000"/>
                </a:solidFill>
              </a:rPr>
              <a:t>Composition du spectromètre UV-visible</a:t>
            </a:r>
            <a:br>
              <a:rPr lang="fr-FR" sz="2400" dirty="0">
                <a:solidFill>
                  <a:srgbClr val="FF0000"/>
                </a:solidFill>
              </a:rPr>
            </a:br>
            <a:endParaRPr lang="fr-FR" sz="2400" b="1" dirty="0">
              <a:solidFill>
                <a:srgbClr val="FF0000"/>
              </a:solidFill>
              <a:latin typeface="Arial" pitchFamily="34" charset="0"/>
              <a:cs typeface="Arial" pitchFamily="34" charset="0"/>
            </a:endParaRPr>
          </a:p>
        </p:txBody>
      </p:sp>
      <p:sp>
        <p:nvSpPr>
          <p:cNvPr id="6" name="Ellipse 5"/>
          <p:cNvSpPr/>
          <p:nvPr/>
        </p:nvSpPr>
        <p:spPr>
          <a:xfrm>
            <a:off x="2143108" y="2428868"/>
            <a:ext cx="6000792" cy="6429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fr-FR" sz="2400" b="1" dirty="0">
                <a:ln w="1905"/>
                <a:solidFill>
                  <a:srgbClr val="00B0F0"/>
                </a:solidFill>
                <a:effectLst>
                  <a:innerShdw blurRad="69850" dist="43180" dir="5400000">
                    <a:srgbClr val="000000">
                      <a:alpha val="65000"/>
                    </a:srgbClr>
                  </a:innerShdw>
                </a:effectLst>
              </a:rPr>
              <a:t>un porte échantillon (ou cuve)</a:t>
            </a:r>
          </a:p>
          <a:p>
            <a:pPr algn="ctr"/>
            <a:endParaRPr lang="fr-FR" dirty="0"/>
          </a:p>
        </p:txBody>
      </p:sp>
      <p:sp>
        <p:nvSpPr>
          <p:cNvPr id="7" name="Ellipse 6"/>
          <p:cNvSpPr/>
          <p:nvPr/>
        </p:nvSpPr>
        <p:spPr>
          <a:xfrm>
            <a:off x="571472" y="3500438"/>
            <a:ext cx="7358114" cy="10001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fr-FR" sz="2400" b="1" dirty="0">
                <a:ln w="1905"/>
                <a:solidFill>
                  <a:srgbClr val="00B0F0"/>
                </a:solidFill>
                <a:effectLst>
                  <a:innerShdw blurRad="69850" dist="43180" dir="5400000">
                    <a:srgbClr val="000000">
                      <a:alpha val="65000"/>
                    </a:srgbClr>
                  </a:innerShdw>
                </a:effectLst>
              </a:rPr>
              <a:t>une unité de dispersion (monochromateur ou polychromateur)</a:t>
            </a:r>
          </a:p>
          <a:p>
            <a:pPr algn="ctr"/>
            <a:endParaRPr lang="fr-FR" dirty="0"/>
          </a:p>
        </p:txBody>
      </p:sp>
      <p:sp>
        <p:nvSpPr>
          <p:cNvPr id="8" name="Ellipse 7"/>
          <p:cNvSpPr/>
          <p:nvPr/>
        </p:nvSpPr>
        <p:spPr>
          <a:xfrm>
            <a:off x="714348" y="5500702"/>
            <a:ext cx="4357718" cy="6429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fr-FR" sz="2400" b="1" dirty="0">
                <a:ln w="1905"/>
                <a:solidFill>
                  <a:srgbClr val="00B0F0"/>
                </a:solidFill>
                <a:effectLst>
                  <a:innerShdw blurRad="69850" dist="43180" dir="5400000">
                    <a:srgbClr val="000000">
                      <a:alpha val="65000"/>
                    </a:srgbClr>
                  </a:innerShdw>
                </a:effectLst>
              </a:rPr>
              <a:t>Un détecteur</a:t>
            </a:r>
          </a:p>
          <a:p>
            <a:pPr algn="ctr"/>
            <a:endParaRPr lang="fr-FR" dirty="0"/>
          </a:p>
        </p:txBody>
      </p:sp>
      <p:sp>
        <p:nvSpPr>
          <p:cNvPr id="9" name="Ellipse 8"/>
          <p:cNvSpPr/>
          <p:nvPr/>
        </p:nvSpPr>
        <p:spPr>
          <a:xfrm>
            <a:off x="3286116" y="4714884"/>
            <a:ext cx="4357718" cy="6429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fr-FR" sz="2400" b="1" dirty="0">
                <a:ln w="1905"/>
                <a:solidFill>
                  <a:srgbClr val="00B0F0"/>
                </a:solidFill>
                <a:effectLst>
                  <a:innerShdw blurRad="69850" dist="43180" dir="5400000">
                    <a:srgbClr val="000000">
                      <a:alpha val="65000"/>
                    </a:srgbClr>
                  </a:innerShdw>
                </a:effectLst>
              </a:rPr>
              <a:t>Fente</a:t>
            </a:r>
          </a:p>
          <a:p>
            <a:pPr algn="ct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fade">
                                      <p:cBhvr>
                                        <p:cTn id="15" dur="2000"/>
                                        <p:tgtEl>
                                          <p:spTgt spid="6">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20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fade">
                                      <p:cBhvr>
                                        <p:cTn id="23" dur="2000"/>
                                        <p:tgtEl>
                                          <p:spTgt spid="7">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2000"/>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bg/>
                                          </p:spTgt>
                                        </p:tgtEl>
                                        <p:attrNameLst>
                                          <p:attrName>style.visibility</p:attrName>
                                        </p:attrNameLst>
                                      </p:cBhvr>
                                      <p:to>
                                        <p:strVal val="visible"/>
                                      </p:to>
                                    </p:set>
                                    <p:animEffect transition="in" filter="fade">
                                      <p:cBhvr>
                                        <p:cTn id="31" dur="2000"/>
                                        <p:tgtEl>
                                          <p:spTgt spid="9">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Effect transition="in" filter="fade">
                                      <p:cBhvr>
                                        <p:cTn id="34" dur="2000"/>
                                        <p:tgtEl>
                                          <p:spTgt spid="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bg/>
                                          </p:spTgt>
                                        </p:tgtEl>
                                        <p:attrNameLst>
                                          <p:attrName>style.visibility</p:attrName>
                                        </p:attrNameLst>
                                      </p:cBhvr>
                                      <p:to>
                                        <p:strVal val="visible"/>
                                      </p:to>
                                    </p:set>
                                    <p:animEffect transition="in" filter="fade">
                                      <p:cBhvr>
                                        <p:cTn id="39" dur="2000"/>
                                        <p:tgtEl>
                                          <p:spTgt spid="8">
                                            <p:bg/>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fade">
                                      <p:cBhvr>
                                        <p:cTn id="42"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animBg="1"/>
      <p:bldP spid="7" grpId="0" build="allAtOnce" animBg="1"/>
      <p:bldP spid="8" grpId="0" build="allAtOnce" animBg="1"/>
      <p:bldP spid="9" grpId="0" build="allAtOnce"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4282" y="428604"/>
            <a:ext cx="8643998" cy="621510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br>
              <a:rPr lang="fr-FR" dirty="0"/>
            </a:br>
            <a:endParaRPr lang="fr-FR" dirty="0"/>
          </a:p>
        </p:txBody>
      </p:sp>
      <p:sp>
        <p:nvSpPr>
          <p:cNvPr id="9" name="Rectangle à coins arrondis 8"/>
          <p:cNvSpPr/>
          <p:nvPr/>
        </p:nvSpPr>
        <p:spPr>
          <a:xfrm>
            <a:off x="428596" y="214290"/>
            <a:ext cx="3000396" cy="4286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fontAlgn="base">
              <a:spcBef>
                <a:spcPct val="0"/>
              </a:spcBef>
              <a:spcAft>
                <a:spcPct val="0"/>
              </a:spcAft>
            </a:pPr>
            <a:endParaRPr lang="fr-FR" sz="2000" b="1" dirty="0">
              <a:latin typeface="Arial" pitchFamily="34" charset="0"/>
              <a:cs typeface="Arial" pitchFamily="34" charset="0"/>
            </a:endParaRPr>
          </a:p>
          <a:p>
            <a:pPr lvl="0"/>
            <a:r>
              <a:rPr lang="fr-FR" sz="2000" b="1" dirty="0">
                <a:latin typeface="Arial" pitchFamily="34" charset="0"/>
                <a:cs typeface="Arial" pitchFamily="34" charset="0"/>
              </a:rPr>
              <a:t>Radiations visibles</a:t>
            </a:r>
          </a:p>
          <a:p>
            <a:pPr>
              <a:buFont typeface="Wingdings" pitchFamily="2" charset="2"/>
              <a:buChar char="q"/>
            </a:pPr>
            <a:endParaRPr lang="fr-FR" b="1" dirty="0">
              <a:solidFill>
                <a:srgbClr val="FF0000"/>
              </a:solidFill>
            </a:endParaRPr>
          </a:p>
        </p:txBody>
      </p:sp>
      <p:sp>
        <p:nvSpPr>
          <p:cNvPr id="11" name="Rectangle 10"/>
          <p:cNvSpPr/>
          <p:nvPr/>
        </p:nvSpPr>
        <p:spPr>
          <a:xfrm>
            <a:off x="500034" y="1071546"/>
            <a:ext cx="8001056" cy="369332"/>
          </a:xfrm>
          <a:prstGeom prst="rect">
            <a:avLst/>
          </a:prstGeom>
        </p:spPr>
        <p:txBody>
          <a:bodyPr wrap="square">
            <a:spAutoFit/>
          </a:bodyPr>
          <a:lstStyle/>
          <a:p>
            <a:endParaRPr lang="fr-FR" dirty="0"/>
          </a:p>
        </p:txBody>
      </p:sp>
      <p:pic>
        <p:nvPicPr>
          <p:cNvPr id="43010" name="Picture 2" descr="C:\Users\Public.User415-PC\Desktop\p04_04.gif"/>
          <p:cNvPicPr>
            <a:picLocks noChangeAspect="1" noChangeArrowheads="1"/>
          </p:cNvPicPr>
          <p:nvPr/>
        </p:nvPicPr>
        <p:blipFill>
          <a:blip/>
          <a:srcRect/>
          <a:stretch>
            <a:fillRect/>
          </a:stretch>
        </p:blipFill>
        <p:spPr bwMode="auto">
          <a:xfrm>
            <a:off x="571472" y="3929066"/>
            <a:ext cx="7858180" cy="1562106"/>
          </a:xfrm>
          <a:prstGeom prst="rect">
            <a:avLst/>
          </a:prstGeom>
          <a:noFill/>
        </p:spPr>
      </p:pic>
      <p:sp>
        <p:nvSpPr>
          <p:cNvPr id="14" name="Rectangle 13"/>
          <p:cNvSpPr/>
          <p:nvPr/>
        </p:nvSpPr>
        <p:spPr>
          <a:xfrm>
            <a:off x="500034" y="1071546"/>
            <a:ext cx="8143932" cy="2185214"/>
          </a:xfrm>
          <a:prstGeom prst="rect">
            <a:avLst/>
          </a:prstGeom>
          <a:blipFill>
            <a:blip/>
            <a:tile tx="0" ty="0" sx="100000" sy="100000" flip="none" algn="tl"/>
          </a:blipFill>
          <a:ln w="19050">
            <a:solidFill>
              <a:srgbClr val="00B0F0"/>
            </a:solidFill>
          </a:ln>
        </p:spPr>
        <p:txBody>
          <a:bodyPr wrap="square">
            <a:spAutoFit/>
          </a:bodyPr>
          <a:lstStyle/>
          <a:p>
            <a:endParaRPr lang="fr-FR" dirty="0"/>
          </a:p>
          <a:p>
            <a:r>
              <a:rPr lang="fr-FR" sz="2000" dirty="0"/>
              <a:t>On définit une lumière visible par rapport à l'œil humain.</a:t>
            </a:r>
            <a:br>
              <a:rPr lang="fr-FR" sz="2000" dirty="0"/>
            </a:br>
            <a:r>
              <a:rPr lang="fr-FR" sz="2000" dirty="0"/>
              <a:t>Les longueurs d'onde du domaine visible sont comprises entre 400 et 800 nm.</a:t>
            </a:r>
          </a:p>
          <a:p>
            <a:r>
              <a:rPr lang="fr-FR" sz="2000" dirty="0"/>
              <a:t>Les radiations U.V. ont une longueur d'onde inférieur à 400 nm et les radiations infra rouge I.R. ont une longueur d'onde supérieure à 800 nm</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fade">
                                      <p:cBhvr>
                                        <p:cTn id="7" dur="2000"/>
                                        <p:tgtEl>
                                          <p:spTgt spid="1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2000"/>
                                        <p:tgtEl>
                                          <p:spTgt spid="1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fade">
                                      <p:cBhvr>
                                        <p:cTn id="13" dur="2000"/>
                                        <p:tgtEl>
                                          <p:spTgt spid="1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3010"/>
                                        </p:tgtEl>
                                        <p:attrNameLst>
                                          <p:attrName>style.visibility</p:attrName>
                                        </p:attrNameLst>
                                      </p:cBhvr>
                                      <p:to>
                                        <p:strVal val="visible"/>
                                      </p:to>
                                    </p:set>
                                    <p:animEffect transition="in" filter="fade">
                                      <p:cBhvr>
                                        <p:cTn id="18" dur="2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hmf.enseeiht.fr/travaux/CD1011/bei/beiere/groupe4/system/files/images/cuv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http://hmf.enseeiht.fr/travaux/CD1011/bei/beiere/groupe4/system/files/images/cuv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Rectangle à coins arrondis 11"/>
          <p:cNvSpPr/>
          <p:nvPr/>
        </p:nvSpPr>
        <p:spPr>
          <a:xfrm>
            <a:off x="428596" y="500042"/>
            <a:ext cx="8429684" cy="8572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b="1" dirty="0">
                <a:solidFill>
                  <a:srgbClr val="FF0000"/>
                </a:solidFill>
                <a:latin typeface="Arial" pitchFamily="34" charset="0"/>
                <a:ea typeface="Arial Unicode MS" pitchFamily="34" charset="-128"/>
                <a:cs typeface="Arial" pitchFamily="34" charset="0"/>
              </a:rPr>
              <a:t>une source lumineuse</a:t>
            </a:r>
          </a:p>
          <a:p>
            <a:r>
              <a:rPr lang="fr-FR" dirty="0">
                <a:latin typeface="Arial" pitchFamily="34" charset="0"/>
                <a:cs typeface="Arial" pitchFamily="34" charset="0"/>
              </a:rPr>
              <a:t>lumière blanche </a:t>
            </a:r>
            <a:r>
              <a:rPr lang="fr-FR" dirty="0"/>
              <a:t>(source polychromatique),</a:t>
            </a:r>
            <a:r>
              <a:rPr lang="fr-FR" dirty="0">
                <a:latin typeface="Arial" pitchFamily="34" charset="0"/>
                <a:cs typeface="Arial" pitchFamily="34" charset="0"/>
              </a:rPr>
              <a:t> pour la mesure dans le spectre visible  et/ou lumière UV.</a:t>
            </a:r>
          </a:p>
        </p:txBody>
      </p:sp>
      <p:sp>
        <p:nvSpPr>
          <p:cNvPr id="13" name="Rectangle à coins arrondis 12"/>
          <p:cNvSpPr/>
          <p:nvPr/>
        </p:nvSpPr>
        <p:spPr>
          <a:xfrm>
            <a:off x="500034" y="1857364"/>
            <a:ext cx="8215370" cy="13573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b="1" dirty="0">
                <a:solidFill>
                  <a:srgbClr val="FF0000"/>
                </a:solidFill>
                <a:latin typeface="Arial" pitchFamily="34" charset="0"/>
                <a:ea typeface="Arial Unicode MS" pitchFamily="34" charset="-128"/>
                <a:cs typeface="Arial" pitchFamily="34" charset="0"/>
              </a:rPr>
              <a:t>un porte échantillon (ou cuve)</a:t>
            </a:r>
          </a:p>
          <a:p>
            <a:pPr>
              <a:buNone/>
            </a:pPr>
            <a:r>
              <a:rPr lang="fr-FR" dirty="0"/>
              <a:t> transparente dans laquelle on place la solution à étudier. Suivant la qualité et la quantité d'échantillon, il existe différentes cuvettes, généralement en plastique.</a:t>
            </a:r>
            <a:endParaRPr lang="fr-FR" dirty="0">
              <a:latin typeface="Arial" pitchFamily="34" charset="0"/>
              <a:cs typeface="Arial" pitchFamily="34" charset="0"/>
            </a:endParaRPr>
          </a:p>
        </p:txBody>
      </p:sp>
      <p:pic>
        <p:nvPicPr>
          <p:cNvPr id="10" name="Picture 2" descr="http://www.sodipro.fr/catalogue/photos/hr/Pg92_1.jpg"/>
          <p:cNvPicPr>
            <a:picLocks noChangeAspect="1" noChangeArrowheads="1"/>
          </p:cNvPicPr>
          <p:nvPr/>
        </p:nvPicPr>
        <p:blipFill>
          <a:blip cstate="print"/>
          <a:srcRect/>
          <a:stretch>
            <a:fillRect/>
          </a:stretch>
        </p:blipFill>
        <p:spPr bwMode="auto">
          <a:xfrm>
            <a:off x="2428860" y="3429000"/>
            <a:ext cx="3929090" cy="27860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2000"/>
                                        <p:tgtEl>
                                          <p:spTgt spid="1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2000"/>
                                        <p:tgtEl>
                                          <p:spTgt spid="1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Effect transition="in" filter="fade">
                                      <p:cBhvr>
                                        <p:cTn id="13" dur="2000"/>
                                        <p:tgtEl>
                                          <p:spTgt spid="1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fade">
                                      <p:cBhvr>
                                        <p:cTn id="18" dur="2000"/>
                                        <p:tgtEl>
                                          <p:spTgt spid="13">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2000"/>
                                        <p:tgtEl>
                                          <p:spTgt spid="13">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fade">
                                      <p:cBhvr>
                                        <p:cTn id="24" dur="2000"/>
                                        <p:tgtEl>
                                          <p:spTgt spid="1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animBg="1"/>
      <p:bldP spid="13" grpId="0" build="allAtOnce"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500166" y="642918"/>
            <a:ext cx="5857916" cy="6429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b="1" dirty="0">
                <a:solidFill>
                  <a:srgbClr val="FF0000"/>
                </a:solidFill>
                <a:latin typeface="Arial" pitchFamily="34" charset="0"/>
                <a:ea typeface="Arial Unicode MS" pitchFamily="34" charset="-128"/>
                <a:cs typeface="Arial" pitchFamily="34" charset="0"/>
              </a:rPr>
              <a:t>une fente</a:t>
            </a:r>
          </a:p>
          <a:p>
            <a:pPr>
              <a:buNone/>
            </a:pPr>
            <a:r>
              <a:rPr lang="fr-FR" sz="1600" dirty="0"/>
              <a:t>    </a:t>
            </a:r>
            <a:r>
              <a:rPr lang="fr-FR" dirty="0"/>
              <a:t>de largeur fixe ou variable pour régler la bande passante</a:t>
            </a:r>
          </a:p>
        </p:txBody>
      </p:sp>
      <p:pic>
        <p:nvPicPr>
          <p:cNvPr id="3" name="Picture 3" descr="C:\Users\Public.User415-PC\Desktop\monochromanim.gif"/>
          <p:cNvPicPr>
            <a:picLocks noChangeAspect="1" noChangeArrowheads="1" noCrop="1"/>
          </p:cNvPicPr>
          <p:nvPr/>
        </p:nvPicPr>
        <p:blipFill>
          <a:blip/>
          <a:srcRect/>
          <a:stretch>
            <a:fillRect/>
          </a:stretch>
        </p:blipFill>
        <p:spPr bwMode="auto">
          <a:xfrm>
            <a:off x="1428728" y="1571612"/>
            <a:ext cx="4857784" cy="3429024"/>
          </a:xfrm>
          <a:prstGeom prst="rect">
            <a:avLst/>
          </a:prstGeom>
          <a:noFill/>
        </p:spPr>
      </p:pic>
      <p:sp>
        <p:nvSpPr>
          <p:cNvPr id="4" name="Rectangle à coins arrondis 3"/>
          <p:cNvSpPr/>
          <p:nvPr/>
        </p:nvSpPr>
        <p:spPr>
          <a:xfrm>
            <a:off x="214282" y="5357826"/>
            <a:ext cx="8501122" cy="12144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b="1" dirty="0">
                <a:solidFill>
                  <a:srgbClr val="FF0000"/>
                </a:solidFill>
                <a:latin typeface="Arial Unicode MS" pitchFamily="34" charset="-128"/>
                <a:ea typeface="Arial Unicode MS" pitchFamily="34" charset="-128"/>
                <a:cs typeface="Arial Unicode MS" pitchFamily="34" charset="-128"/>
              </a:rPr>
              <a:t>une unité de dispersion (monochromateur ou polychromateur)</a:t>
            </a:r>
          </a:p>
          <a:p>
            <a:r>
              <a:rPr lang="fr-FR" dirty="0"/>
              <a:t>un monochromateur formé d'un réseau diffractant la lumière de la source. Il permet de sélectionner la longueur d'onde de la lumière qui traversera la solution à doser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20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animEffect transition="in" filter="fade">
                                      <p:cBhvr>
                                        <p:cTn id="23" dur="2000"/>
                                        <p:tgtEl>
                                          <p:spTgt spid="4">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2000"/>
                                        <p:tgtEl>
                                          <p:spTgt spid="4">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4" grpId="0" build="allAtOnce"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4282" y="357166"/>
            <a:ext cx="8643998" cy="621510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br>
              <a:rPr lang="fr-FR" dirty="0"/>
            </a:br>
            <a:endParaRPr lang="fr-FR" dirty="0"/>
          </a:p>
        </p:txBody>
      </p:sp>
      <p:sp>
        <p:nvSpPr>
          <p:cNvPr id="9" name="Rectangle à coins arrondis 8"/>
          <p:cNvSpPr/>
          <p:nvPr/>
        </p:nvSpPr>
        <p:spPr>
          <a:xfrm>
            <a:off x="428596" y="214290"/>
            <a:ext cx="7215238" cy="4286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fontAlgn="base">
              <a:spcBef>
                <a:spcPct val="0"/>
              </a:spcBef>
              <a:spcAft>
                <a:spcPct val="0"/>
              </a:spcAft>
            </a:pPr>
            <a:endParaRPr lang="fr-FR" sz="2000" b="1" dirty="0">
              <a:latin typeface="Arial" pitchFamily="34" charset="0"/>
              <a:cs typeface="Arial" pitchFamily="34" charset="0"/>
            </a:endParaRPr>
          </a:p>
          <a:p>
            <a:pPr lvl="0">
              <a:buFont typeface="Wingdings" pitchFamily="2" charset="2"/>
              <a:buChar char="Ø"/>
            </a:pPr>
            <a:r>
              <a:rPr lang="fr-FR" sz="2000" b="1" dirty="0">
                <a:latin typeface="Arial" pitchFamily="34" charset="0"/>
                <a:cs typeface="Arial" pitchFamily="34" charset="0"/>
              </a:rPr>
              <a:t>Lumière monochromatique et polychromatique </a:t>
            </a:r>
          </a:p>
          <a:p>
            <a:pPr>
              <a:buFont typeface="Wingdings" pitchFamily="2" charset="2"/>
              <a:buChar char="q"/>
            </a:pPr>
            <a:endParaRPr lang="fr-FR" b="1" dirty="0">
              <a:solidFill>
                <a:srgbClr val="FF0000"/>
              </a:solidFill>
            </a:endParaRPr>
          </a:p>
        </p:txBody>
      </p:sp>
      <p:sp>
        <p:nvSpPr>
          <p:cNvPr id="11" name="Rectangle 10"/>
          <p:cNvSpPr/>
          <p:nvPr/>
        </p:nvSpPr>
        <p:spPr>
          <a:xfrm>
            <a:off x="500034" y="1071546"/>
            <a:ext cx="8001056" cy="369332"/>
          </a:xfrm>
          <a:prstGeom prst="rect">
            <a:avLst/>
          </a:prstGeom>
        </p:spPr>
        <p:txBody>
          <a:bodyPr wrap="square">
            <a:spAutoFit/>
          </a:bodyPr>
          <a:lstStyle/>
          <a:p>
            <a:endParaRPr lang="fr-FR" dirty="0"/>
          </a:p>
        </p:txBody>
      </p:sp>
      <p:sp>
        <p:nvSpPr>
          <p:cNvPr id="14" name="Rectangle 13"/>
          <p:cNvSpPr/>
          <p:nvPr/>
        </p:nvSpPr>
        <p:spPr>
          <a:xfrm>
            <a:off x="500034" y="1214422"/>
            <a:ext cx="8143932" cy="1077218"/>
          </a:xfrm>
          <a:prstGeom prst="rect">
            <a:avLst/>
          </a:prstGeom>
          <a:blipFill>
            <a:blip/>
            <a:tile tx="0" ty="0" sx="100000" sy="100000" flip="none" algn="tl"/>
          </a:blipFill>
          <a:ln w="19050">
            <a:solidFill>
              <a:srgbClr val="00B0F0"/>
            </a:solidFill>
          </a:ln>
        </p:spPr>
        <p:txBody>
          <a:bodyPr wrap="square">
            <a:spAutoFit/>
          </a:bodyPr>
          <a:lstStyle/>
          <a:p>
            <a:r>
              <a:rPr lang="fr-FR" sz="2400" b="1" u="sng" dirty="0">
                <a:solidFill>
                  <a:srgbClr val="FF0000"/>
                </a:solidFill>
              </a:rPr>
              <a:t>Définition</a:t>
            </a:r>
            <a:r>
              <a:rPr lang="fr-FR" sz="2400" b="1" dirty="0">
                <a:solidFill>
                  <a:srgbClr val="00B0F0"/>
                </a:solidFill>
              </a:rPr>
              <a:t> </a:t>
            </a:r>
            <a:r>
              <a:rPr lang="fr-FR" dirty="0"/>
              <a:t>: </a:t>
            </a:r>
            <a:r>
              <a:rPr lang="fr-FR" sz="2000" dirty="0"/>
              <a:t>Une lumière monochromatique est une onde électromagnétique progressive sinusoïdale de fréquence unique. La couleur de cette lumière dépend de sa fréquence.</a:t>
            </a:r>
            <a:endParaRPr lang="fr-FR" dirty="0"/>
          </a:p>
        </p:txBody>
      </p:sp>
      <p:pic>
        <p:nvPicPr>
          <p:cNvPr id="44034" name="Picture 2" descr="http://montblancsciences.free.fr/terms/physique/cours/images/p04_05.gif"/>
          <p:cNvPicPr>
            <a:picLocks noChangeAspect="1" noChangeArrowheads="1"/>
          </p:cNvPicPr>
          <p:nvPr/>
        </p:nvPicPr>
        <p:blipFill>
          <a:blip/>
          <a:srcRect/>
          <a:stretch>
            <a:fillRect/>
          </a:stretch>
        </p:blipFill>
        <p:spPr bwMode="auto">
          <a:xfrm>
            <a:off x="1000100" y="4357694"/>
            <a:ext cx="6858048" cy="2143140"/>
          </a:xfrm>
          <a:prstGeom prst="rect">
            <a:avLst/>
          </a:prstGeom>
          <a:noFill/>
        </p:spPr>
      </p:pic>
      <p:sp>
        <p:nvSpPr>
          <p:cNvPr id="8" name="Rectangle 7"/>
          <p:cNvSpPr/>
          <p:nvPr/>
        </p:nvSpPr>
        <p:spPr>
          <a:xfrm>
            <a:off x="428596" y="3286124"/>
            <a:ext cx="8286808" cy="646331"/>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fr-FR" b="1" dirty="0"/>
              <a:t>Lorsque la lumière émise est une lumière monochromatique , on observe un seul rai ce qui confirme qu’il est monochromatique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fade">
                                      <p:cBhvr>
                                        <p:cTn id="7" dur="2000"/>
                                        <p:tgtEl>
                                          <p:spTgt spid="1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20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fade">
                                      <p:cBhvr>
                                        <p:cTn id="15" dur="2000"/>
                                        <p:tgtEl>
                                          <p:spTgt spid="8">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20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4034"/>
                                        </p:tgtEl>
                                        <p:attrNameLst>
                                          <p:attrName>style.visibility</p:attrName>
                                        </p:attrNameLst>
                                      </p:cBhvr>
                                      <p:to>
                                        <p:strVal val="visible"/>
                                      </p:to>
                                    </p:set>
                                    <p:animEffect transition="in" filter="fade">
                                      <p:cBhvr>
                                        <p:cTn id="23" dur="2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animBg="1"/>
      <p:bldP spid="8"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24744"/>
          </a:xfrm>
        </p:spPr>
        <p:txBody>
          <a:bodyPr>
            <a:noAutofit/>
          </a:bodyPr>
          <a:lstStyle/>
          <a:p>
            <a:r>
              <a:rPr lang="fr-CA" dirty="0">
                <a:solidFill>
                  <a:srgbClr val="FF0000"/>
                </a:solidFill>
              </a:rPr>
              <a:t>  la vitesse de réaction</a:t>
            </a:r>
            <a:endParaRPr lang="fr-FR" dirty="0">
              <a:solidFill>
                <a:srgbClr val="FF0000"/>
              </a:solidFill>
            </a:endParaRPr>
          </a:p>
        </p:txBody>
      </p:sp>
      <p:sp>
        <p:nvSpPr>
          <p:cNvPr id="3" name="Espace réservé du contenu 2"/>
          <p:cNvSpPr>
            <a:spLocks noGrp="1"/>
          </p:cNvSpPr>
          <p:nvPr>
            <p:ph sz="quarter" idx="1"/>
          </p:nvPr>
        </p:nvSpPr>
        <p:spPr>
          <a:xfrm>
            <a:off x="0" y="1196752"/>
            <a:ext cx="9144000" cy="5184576"/>
          </a:xfrm>
        </p:spPr>
        <p:txBody>
          <a:bodyPr>
            <a:normAutofit fontScale="77500" lnSpcReduction="20000"/>
          </a:bodyPr>
          <a:lstStyle/>
          <a:p>
            <a:pPr fontAlgn="base"/>
            <a:r>
              <a:rPr lang="fr-FR" sz="2800" b="1" u="sng" dirty="0">
                <a:solidFill>
                  <a:srgbClr val="FF0000"/>
                </a:solidFill>
              </a:rPr>
              <a:t>Suivi cinétique d'une réaction chimique</a:t>
            </a:r>
          </a:p>
          <a:p>
            <a:pPr fontAlgn="base">
              <a:buNone/>
            </a:pPr>
            <a:endParaRPr lang="fr-FR" sz="2800" b="1" u="sng" dirty="0">
              <a:solidFill>
                <a:srgbClr val="FF0000"/>
              </a:solidFill>
            </a:endParaRPr>
          </a:p>
          <a:p>
            <a:pPr algn="just" fontAlgn="base">
              <a:buNone/>
            </a:pPr>
            <a:r>
              <a:rPr lang="fr-FR" sz="2800" dirty="0"/>
              <a:t>     </a:t>
            </a:r>
            <a:r>
              <a:rPr lang="fr-FR" sz="2800" dirty="0">
                <a:latin typeface="Times New Roman" pitchFamily="18" charset="0"/>
                <a:cs typeface="Times New Roman" pitchFamily="18" charset="0"/>
              </a:rPr>
              <a:t>Le suivi cinétique d'une réaction chimique consiste à suivre l'évolution </a:t>
            </a:r>
          </a:p>
          <a:p>
            <a:pPr algn="just" fontAlgn="base">
              <a:buNone/>
            </a:pPr>
            <a:r>
              <a:rPr lang="fr-FR" sz="2800" dirty="0">
                <a:latin typeface="Times New Roman" pitchFamily="18" charset="0"/>
                <a:cs typeface="Times New Roman" pitchFamily="18" charset="0"/>
              </a:rPr>
              <a:t>     </a:t>
            </a:r>
            <a:r>
              <a:rPr lang="fr-FR" sz="2800" u="sng" dirty="0">
                <a:solidFill>
                  <a:srgbClr val="FF0000"/>
                </a:solidFill>
                <a:latin typeface="Times New Roman" pitchFamily="18" charset="0"/>
                <a:cs typeface="Times New Roman" pitchFamily="18" charset="0"/>
              </a:rPr>
              <a:t>temporelle d'un système chimique </a:t>
            </a:r>
            <a:r>
              <a:rPr lang="fr-FR" sz="2800" dirty="0">
                <a:latin typeface="Times New Roman" pitchFamily="18" charset="0"/>
                <a:cs typeface="Times New Roman" pitchFamily="18" charset="0"/>
              </a:rPr>
              <a:t>afin de connaître son état à chaque instant.</a:t>
            </a:r>
          </a:p>
          <a:p>
            <a:pPr algn="just" fontAlgn="base">
              <a:buNone/>
            </a:pPr>
            <a:endParaRPr lang="fr-FR" sz="2800" dirty="0">
              <a:latin typeface="Times New Roman" pitchFamily="18" charset="0"/>
              <a:cs typeface="Times New Roman" pitchFamily="18" charset="0"/>
            </a:endParaRPr>
          </a:p>
          <a:p>
            <a:pPr algn="just"/>
            <a:r>
              <a:rPr lang="fr-FR" sz="2800" dirty="0">
                <a:latin typeface="Times New Roman" pitchFamily="18" charset="0"/>
                <a:cs typeface="Times New Roman" pitchFamily="18" charset="0"/>
              </a:rPr>
              <a:t>Pour effectuer un suivi cinétique, il faut connaître </a:t>
            </a:r>
            <a:r>
              <a:rPr lang="fr-FR" sz="2800" b="1" dirty="0">
                <a:solidFill>
                  <a:srgbClr val="FF0000"/>
                </a:solidFill>
                <a:latin typeface="Times New Roman" pitchFamily="18" charset="0"/>
                <a:cs typeface="Times New Roman" pitchFamily="18" charset="0"/>
              </a:rPr>
              <a:t>la quantité de matière </a:t>
            </a:r>
            <a:r>
              <a:rPr lang="fr-FR" sz="2800" b="1" dirty="0">
                <a:latin typeface="Times New Roman" pitchFamily="18" charset="0"/>
                <a:cs typeface="Times New Roman" pitchFamily="18" charset="0"/>
              </a:rPr>
              <a:t>ou </a:t>
            </a:r>
            <a:r>
              <a:rPr lang="fr-FR" sz="2800" b="1" dirty="0">
                <a:solidFill>
                  <a:srgbClr val="FF0000"/>
                </a:solidFill>
                <a:latin typeface="Times New Roman" pitchFamily="18" charset="0"/>
                <a:cs typeface="Times New Roman" pitchFamily="18" charset="0"/>
              </a:rPr>
              <a:t>la concentration</a:t>
            </a:r>
            <a:r>
              <a:rPr lang="fr-FR" sz="2800" dirty="0">
                <a:latin typeface="Times New Roman" pitchFamily="18" charset="0"/>
                <a:cs typeface="Times New Roman" pitchFamily="18" charset="0"/>
              </a:rPr>
              <a:t> d'au moins une espèce chimique participant à la réaction (</a:t>
            </a:r>
            <a:r>
              <a:rPr lang="fr-FR" sz="2800" b="1" dirty="0">
                <a:latin typeface="Times New Roman" pitchFamily="18" charset="0"/>
                <a:cs typeface="Times New Roman" pitchFamily="18" charset="0"/>
              </a:rPr>
              <a:t>réactif ou produit</a:t>
            </a:r>
            <a:r>
              <a:rPr lang="fr-FR" sz="2800" dirty="0">
                <a:latin typeface="Times New Roman" pitchFamily="18" charset="0"/>
                <a:cs typeface="Times New Roman" pitchFamily="18" charset="0"/>
              </a:rPr>
              <a:t>) à intervalles de temps réguliers et suffisamment proches.</a:t>
            </a:r>
            <a:endParaRPr lang="fr-CA" sz="2800" b="1" dirty="0">
              <a:solidFill>
                <a:schemeClr val="accent3">
                  <a:lumMod val="50000"/>
                </a:schemeClr>
              </a:solidFill>
              <a:latin typeface="Times New Roman" pitchFamily="18" charset="0"/>
              <a:cs typeface="Times New Roman" pitchFamily="18" charset="0"/>
            </a:endParaRPr>
          </a:p>
          <a:p>
            <a:pPr>
              <a:buNone/>
            </a:pPr>
            <a:endParaRPr lang="fr-CA" sz="2800" b="1" dirty="0">
              <a:solidFill>
                <a:schemeClr val="accent3">
                  <a:lumMod val="50000"/>
                </a:schemeClr>
              </a:solidFill>
            </a:endParaRPr>
          </a:p>
          <a:p>
            <a:pPr>
              <a:buNone/>
            </a:pPr>
            <a:br>
              <a:rPr lang="fr-FR" sz="2800" dirty="0"/>
            </a:br>
            <a:br>
              <a:rPr lang="fr-FR" sz="2800" dirty="0"/>
            </a:br>
            <a:endParaRPr lang="fr-FR" sz="2800" dirty="0"/>
          </a:p>
          <a:p>
            <a:pPr>
              <a:buNone/>
            </a:pPr>
            <a:br>
              <a:rPr lang="fr-FR" sz="2800" dirty="0"/>
            </a:br>
            <a:r>
              <a:rPr lang="fr-CA" sz="2800" dirty="0"/>
              <a:t>. </a:t>
            </a:r>
            <a:endParaRPr lang="fr-FR" sz="2800" dirty="0"/>
          </a:p>
          <a:p>
            <a:pPr>
              <a:buNone/>
            </a:pPr>
            <a:endParaRPr lang="fr-FR" dirty="0"/>
          </a:p>
          <a:p>
            <a:pPr>
              <a:buNone/>
            </a:pPr>
            <a:endParaRPr lang="fr-FR" dirty="0"/>
          </a:p>
        </p:txBody>
      </p:sp>
      <p:pic>
        <p:nvPicPr>
          <p:cNvPr id="1032" name="Picture 8"/>
          <p:cNvPicPr>
            <a:picLocks noChangeAspect="1" noChangeArrowheads="1"/>
          </p:cNvPicPr>
          <p:nvPr/>
        </p:nvPicPr>
        <p:blipFill>
          <a:blip r:embed="rId2" cstate="print"/>
          <a:srcRect/>
          <a:stretch>
            <a:fillRect/>
          </a:stretch>
        </p:blipFill>
        <p:spPr bwMode="auto">
          <a:xfrm>
            <a:off x="611560" y="4365104"/>
            <a:ext cx="8136904" cy="2200275"/>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4282" y="357166"/>
            <a:ext cx="8643998" cy="621510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br>
              <a:rPr lang="fr-FR" dirty="0"/>
            </a:br>
            <a:endParaRPr lang="fr-FR" dirty="0"/>
          </a:p>
        </p:txBody>
      </p:sp>
      <p:sp>
        <p:nvSpPr>
          <p:cNvPr id="9" name="Rectangle à coins arrondis 8"/>
          <p:cNvSpPr/>
          <p:nvPr/>
        </p:nvSpPr>
        <p:spPr>
          <a:xfrm>
            <a:off x="428596" y="214290"/>
            <a:ext cx="7215238" cy="4286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fontAlgn="base">
              <a:spcBef>
                <a:spcPct val="0"/>
              </a:spcBef>
              <a:spcAft>
                <a:spcPct val="0"/>
              </a:spcAft>
            </a:pPr>
            <a:endParaRPr lang="fr-FR" sz="2000" b="1" dirty="0">
              <a:latin typeface="Arial" pitchFamily="34" charset="0"/>
              <a:cs typeface="Arial" pitchFamily="34" charset="0"/>
            </a:endParaRPr>
          </a:p>
          <a:p>
            <a:pPr lvl="0">
              <a:buFont typeface="Wingdings" pitchFamily="2" charset="2"/>
              <a:buChar char="Ø"/>
            </a:pPr>
            <a:r>
              <a:rPr lang="fr-FR" sz="2000" b="1" dirty="0">
                <a:latin typeface="Arial" pitchFamily="34" charset="0"/>
                <a:cs typeface="Arial" pitchFamily="34" charset="0"/>
              </a:rPr>
              <a:t>Lumière monochromatique et polychromatique </a:t>
            </a:r>
          </a:p>
          <a:p>
            <a:pPr>
              <a:buFont typeface="Wingdings" pitchFamily="2" charset="2"/>
              <a:buChar char="q"/>
            </a:pPr>
            <a:endParaRPr lang="fr-FR" b="1" dirty="0">
              <a:solidFill>
                <a:srgbClr val="FF0000"/>
              </a:solidFill>
            </a:endParaRPr>
          </a:p>
        </p:txBody>
      </p:sp>
      <p:sp>
        <p:nvSpPr>
          <p:cNvPr id="11" name="Rectangle 10"/>
          <p:cNvSpPr/>
          <p:nvPr/>
        </p:nvSpPr>
        <p:spPr>
          <a:xfrm>
            <a:off x="500034" y="1071546"/>
            <a:ext cx="8001056" cy="369332"/>
          </a:xfrm>
          <a:prstGeom prst="rect">
            <a:avLst/>
          </a:prstGeom>
        </p:spPr>
        <p:txBody>
          <a:bodyPr wrap="square">
            <a:spAutoFit/>
          </a:bodyPr>
          <a:lstStyle/>
          <a:p>
            <a:endParaRPr lang="fr-FR" dirty="0"/>
          </a:p>
        </p:txBody>
      </p:sp>
      <p:sp>
        <p:nvSpPr>
          <p:cNvPr id="10" name="Rectangle 9"/>
          <p:cNvSpPr/>
          <p:nvPr/>
        </p:nvSpPr>
        <p:spPr>
          <a:xfrm>
            <a:off x="500034" y="785794"/>
            <a:ext cx="8143932" cy="1384995"/>
          </a:xfrm>
          <a:prstGeom prst="rect">
            <a:avLst/>
          </a:prstGeom>
          <a:blipFill>
            <a:blip/>
            <a:tile tx="0" ty="0" sx="100000" sy="100000" flip="none" algn="tl"/>
          </a:blipFill>
          <a:ln w="19050">
            <a:solidFill>
              <a:srgbClr val="00B0F0"/>
            </a:solidFill>
          </a:ln>
        </p:spPr>
        <p:txBody>
          <a:bodyPr wrap="square">
            <a:spAutoFit/>
          </a:bodyPr>
          <a:lstStyle/>
          <a:p>
            <a:r>
              <a:rPr lang="fr-FR" sz="2400" b="1" u="sng" dirty="0">
                <a:solidFill>
                  <a:srgbClr val="FF0000"/>
                </a:solidFill>
              </a:rPr>
              <a:t>Définition</a:t>
            </a:r>
            <a:r>
              <a:rPr lang="fr-FR" sz="2400" b="1" dirty="0">
                <a:solidFill>
                  <a:srgbClr val="00B0F0"/>
                </a:solidFill>
              </a:rPr>
              <a:t> </a:t>
            </a:r>
            <a:r>
              <a:rPr lang="fr-FR" dirty="0"/>
              <a:t>: </a:t>
            </a:r>
            <a:br>
              <a:rPr lang="fr-FR" sz="2000" dirty="0"/>
            </a:br>
            <a:r>
              <a:rPr lang="fr-FR" sz="2000" dirty="0"/>
              <a:t>Une lumière polychromatique est composée de plusieurs ondes monochromatiques .</a:t>
            </a:r>
          </a:p>
          <a:p>
            <a:r>
              <a:rPr lang="fr-FR" sz="2000" dirty="0"/>
              <a:t>La lumière blanche émise par le soleil est polychromatique</a:t>
            </a:r>
          </a:p>
        </p:txBody>
      </p:sp>
      <p:pic>
        <p:nvPicPr>
          <p:cNvPr id="46082" name="Picture 2" descr="http://montblancsciences.free.fr/terms/physique/cours/images/p04_08.gif"/>
          <p:cNvPicPr>
            <a:picLocks noChangeAspect="1" noChangeArrowheads="1"/>
          </p:cNvPicPr>
          <p:nvPr/>
        </p:nvPicPr>
        <p:blipFill>
          <a:blip/>
          <a:srcRect/>
          <a:stretch>
            <a:fillRect/>
          </a:stretch>
        </p:blipFill>
        <p:spPr bwMode="auto">
          <a:xfrm>
            <a:off x="1285852" y="2857496"/>
            <a:ext cx="6715172" cy="32147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20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2000"/>
                                        <p:tgtEl>
                                          <p:spTgt spid="1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2000"/>
                                        <p:tgtEl>
                                          <p:spTgt spid="10">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6082"/>
                                        </p:tgtEl>
                                        <p:attrNameLst>
                                          <p:attrName>style.visibility</p:attrName>
                                        </p:attrNameLst>
                                      </p:cBhvr>
                                      <p:to>
                                        <p:strVal val="visible"/>
                                      </p:to>
                                    </p:set>
                                    <p:animEffect transition="in" filter="fade">
                                      <p:cBhvr>
                                        <p:cTn id="18" dur="20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428604"/>
            <a:ext cx="8572560" cy="621510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fr-FR" dirty="0"/>
          </a:p>
        </p:txBody>
      </p:sp>
      <p:sp>
        <p:nvSpPr>
          <p:cNvPr id="7" name="Rectangle 6"/>
          <p:cNvSpPr/>
          <p:nvPr/>
        </p:nvSpPr>
        <p:spPr>
          <a:xfrm>
            <a:off x="428596" y="3571876"/>
            <a:ext cx="8143932" cy="28575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 name="Rectangle 5"/>
          <p:cNvSpPr/>
          <p:nvPr/>
        </p:nvSpPr>
        <p:spPr>
          <a:xfrm>
            <a:off x="428596" y="714356"/>
            <a:ext cx="8001056" cy="2677656"/>
          </a:xfrm>
          <a:prstGeom prst="rect">
            <a:avLst/>
          </a:prstGeom>
          <a:blipFill>
            <a:blip/>
            <a:tile tx="0" ty="0" sx="100000" sy="100000" flip="none" algn="tl"/>
          </a:blipFill>
          <a:ln w="19050">
            <a:solidFill>
              <a:srgbClr val="00B0F0"/>
            </a:solidFill>
          </a:ln>
        </p:spPr>
        <p:txBody>
          <a:bodyPr wrap="square">
            <a:spAutoFit/>
          </a:bodyPr>
          <a:lstStyle/>
          <a:p>
            <a:r>
              <a:rPr lang="fr-FR" sz="2400" dirty="0"/>
              <a:t>Un spectrophotomètre ,Dans la pratique, réalise une mesure de l’intensité de la lumière après son passage au travers d’une cuve contenant la solution à étudier. L’intensité de la lumière monochromatique émise (I</a:t>
            </a:r>
            <a:r>
              <a:rPr lang="fr-FR" sz="2400" baseline="-25000" dirty="0"/>
              <a:t>0</a:t>
            </a:r>
            <a:r>
              <a:rPr lang="fr-FR" sz="2400" dirty="0"/>
              <a:t>) est connue. À partir de la mesure de l’intensité de la lumière transmise (I), l’appareil donne l’absorbance (A) selon la formule suivante :</a:t>
            </a:r>
          </a:p>
          <a:p>
            <a:pPr algn="ctr"/>
            <a:r>
              <a:rPr lang="fr-FR" sz="2400" dirty="0"/>
              <a:t>A  =   log  I</a:t>
            </a:r>
            <a:r>
              <a:rPr lang="fr-FR" sz="2400" baseline="-25000" dirty="0"/>
              <a:t>0</a:t>
            </a:r>
            <a:r>
              <a:rPr lang="fr-FR" sz="2400" dirty="0"/>
              <a:t> / I</a:t>
            </a:r>
          </a:p>
        </p:txBody>
      </p:sp>
      <p:sp>
        <p:nvSpPr>
          <p:cNvPr id="8" name="Rectangle à coins arrondis 7"/>
          <p:cNvSpPr/>
          <p:nvPr/>
        </p:nvSpPr>
        <p:spPr>
          <a:xfrm>
            <a:off x="357158" y="214290"/>
            <a:ext cx="6143668" cy="4286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buFont typeface="Wingdings" pitchFamily="2" charset="2"/>
              <a:buChar char="q"/>
            </a:pPr>
            <a:r>
              <a:rPr lang="fr-FR" sz="2800" b="1" dirty="0">
                <a:solidFill>
                  <a:srgbClr val="FF0000"/>
                </a:solidFill>
              </a:rPr>
              <a:t>  Principe de la spectrophotométrie :</a:t>
            </a:r>
            <a:endParaRPr lang="fr-FR" b="1" dirty="0">
              <a:solidFill>
                <a:srgbClr val="FF0000"/>
              </a:solidFill>
            </a:endParaRPr>
          </a:p>
        </p:txBody>
      </p:sp>
      <p:pic>
        <p:nvPicPr>
          <p:cNvPr id="9" name="Picture 1" descr="C:\Users\Public.User415-PC\Desktop\099ap5110002_462.jpg"/>
          <p:cNvPicPr>
            <a:picLocks noChangeAspect="1" noChangeArrowheads="1"/>
          </p:cNvPicPr>
          <p:nvPr/>
        </p:nvPicPr>
        <p:blipFill>
          <a:blip/>
          <a:srcRect/>
          <a:stretch>
            <a:fillRect/>
          </a:stretch>
        </p:blipFill>
        <p:spPr bwMode="auto">
          <a:xfrm>
            <a:off x="500034" y="3643314"/>
            <a:ext cx="7908938" cy="26432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20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5720" y="714356"/>
            <a:ext cx="8572560" cy="6000792"/>
          </a:xfrm>
          <a:prstGeom prst="rect">
            <a:avLst/>
          </a:prstGeom>
          <a:ln cmpd="sng">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tileRect/>
            </a:gra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FR" dirty="0"/>
          </a:p>
        </p:txBody>
      </p:sp>
      <p:sp>
        <p:nvSpPr>
          <p:cNvPr id="3" name="Espace réservé du contenu 2"/>
          <p:cNvSpPr>
            <a:spLocks noGrp="1"/>
          </p:cNvSpPr>
          <p:nvPr>
            <p:ph idx="1"/>
          </p:nvPr>
        </p:nvSpPr>
        <p:spPr>
          <a:xfrm>
            <a:off x="428596" y="1071546"/>
            <a:ext cx="8229600" cy="5500726"/>
          </a:xfrm>
          <a:solidFill>
            <a:schemeClr val="bg2"/>
          </a:solidFill>
        </p:spPr>
        <p:txBody>
          <a:bodyPr>
            <a:normAutofit fontScale="32500" lnSpcReduction="20000"/>
          </a:bodyPr>
          <a:lstStyle/>
          <a:p>
            <a:pPr>
              <a:lnSpc>
                <a:spcPct val="90000"/>
              </a:lnSpc>
              <a:buClr>
                <a:schemeClr val="tx2"/>
              </a:buClr>
              <a:buSzPct val="95000"/>
              <a:buNone/>
            </a:pPr>
            <a:r>
              <a:rPr lang="fr-FR" sz="6000" dirty="0"/>
              <a:t>L’absorbance est lié à l'intensité lumineuse du faisceau incident pénétrant dans une cuve contenant le liquide à étudier et à  l'intensité lumineuse du faisceau transmis ressortant de cette cuve</a:t>
            </a:r>
          </a:p>
          <a:p>
            <a:pPr>
              <a:lnSpc>
                <a:spcPct val="90000"/>
              </a:lnSpc>
              <a:buClr>
                <a:schemeClr val="tx2"/>
              </a:buClr>
              <a:buSzPct val="95000"/>
              <a:buNone/>
            </a:pPr>
            <a:endParaRPr lang="fr-FR" sz="6000" dirty="0">
              <a:latin typeface="Times New Roman" pitchFamily="18" charset="0"/>
              <a:ea typeface="Calibri" pitchFamily="34" charset="0"/>
              <a:cs typeface="Times New Roman" pitchFamily="18" charset="0"/>
            </a:endParaRPr>
          </a:p>
          <a:p>
            <a:pPr marL="0" lvl="0" indent="0" algn="ctr" fontAlgn="base">
              <a:spcBef>
                <a:spcPct val="0"/>
              </a:spcBef>
              <a:spcAft>
                <a:spcPct val="0"/>
              </a:spcAft>
              <a:buNone/>
            </a:pPr>
            <a:endParaRPr lang="fr-FR" sz="6000" dirty="0">
              <a:latin typeface="Times New Roman" pitchFamily="18" charset="0"/>
              <a:ea typeface="Calibri" pitchFamily="34" charset="0"/>
              <a:cs typeface="Times New Roman" pitchFamily="18" charset="0"/>
            </a:endParaRPr>
          </a:p>
          <a:p>
            <a:pPr marL="0" lvl="0" indent="0" algn="ctr" fontAlgn="base">
              <a:spcBef>
                <a:spcPct val="0"/>
              </a:spcBef>
              <a:spcAft>
                <a:spcPct val="0"/>
              </a:spcAft>
              <a:buNone/>
            </a:pPr>
            <a:r>
              <a:rPr lang="fr-FR" sz="6000" dirty="0">
                <a:latin typeface="Times New Roman" pitchFamily="18" charset="0"/>
                <a:ea typeface="Calibri" pitchFamily="34" charset="0"/>
                <a:cs typeface="Times New Roman" pitchFamily="18" charset="0"/>
              </a:rPr>
              <a:t>la valeur de l’ absorption est appelée plus précisément </a:t>
            </a:r>
            <a:r>
              <a:rPr lang="fr-FR" sz="6000" u="sng" dirty="0">
                <a:solidFill>
                  <a:srgbClr val="FF0000"/>
                </a:solidFill>
                <a:latin typeface="Times New Roman" pitchFamily="18" charset="0"/>
                <a:ea typeface="Calibri" pitchFamily="34" charset="0"/>
                <a:cs typeface="Times New Roman" pitchFamily="18" charset="0"/>
              </a:rPr>
              <a:t>absorbance</a:t>
            </a:r>
            <a:r>
              <a:rPr lang="fr-FR" sz="6000" u="sng" dirty="0">
                <a:latin typeface="Times New Roman" pitchFamily="18" charset="0"/>
                <a:ea typeface="Calibri" pitchFamily="34" charset="0"/>
                <a:cs typeface="Times New Roman" pitchFamily="18" charset="0"/>
              </a:rPr>
              <a:t> </a:t>
            </a:r>
            <a:r>
              <a:rPr lang="fr-FR" sz="6000" dirty="0">
                <a:latin typeface="Times New Roman" pitchFamily="18" charset="0"/>
                <a:ea typeface="Calibri" pitchFamily="34" charset="0"/>
                <a:cs typeface="Times New Roman" pitchFamily="18" charset="0"/>
              </a:rPr>
              <a:t>, </a:t>
            </a:r>
            <a:r>
              <a:rPr lang="fr-FR" sz="6000" u="sng" dirty="0">
                <a:latin typeface="Times New Roman" pitchFamily="18" charset="0"/>
                <a:ea typeface="Calibri" pitchFamily="34" charset="0"/>
                <a:cs typeface="Times New Roman" pitchFamily="18" charset="0"/>
              </a:rPr>
              <a:t>notée</a:t>
            </a:r>
            <a:r>
              <a:rPr lang="fr-FR" sz="6000" dirty="0">
                <a:latin typeface="Times New Roman" pitchFamily="18" charset="0"/>
                <a:ea typeface="Calibri" pitchFamily="34" charset="0"/>
                <a:cs typeface="Times New Roman" pitchFamily="18" charset="0"/>
              </a:rPr>
              <a:t>  </a:t>
            </a:r>
            <a:r>
              <a:rPr lang="fr-FR" sz="6000" u="sng" dirty="0">
                <a:solidFill>
                  <a:srgbClr val="FF0000"/>
                </a:solidFill>
                <a:latin typeface="Times New Roman" pitchFamily="18" charset="0"/>
                <a:ea typeface="Calibri" pitchFamily="34" charset="0"/>
                <a:cs typeface="Times New Roman" pitchFamily="18" charset="0"/>
              </a:rPr>
              <a:t>A</a:t>
            </a:r>
            <a:r>
              <a:rPr lang="fr-FR" sz="6000" dirty="0">
                <a:latin typeface="Times New Roman" pitchFamily="18" charset="0"/>
                <a:ea typeface="Calibri" pitchFamily="34" charset="0"/>
                <a:cs typeface="Times New Roman" pitchFamily="18" charset="0"/>
              </a:rPr>
              <a:t> et définie par :</a:t>
            </a:r>
          </a:p>
          <a:p>
            <a:pPr marL="0" lvl="0" indent="0" algn="ctr" fontAlgn="base">
              <a:spcBef>
                <a:spcPct val="0"/>
              </a:spcBef>
              <a:spcAft>
                <a:spcPct val="0"/>
              </a:spcAft>
              <a:buNone/>
            </a:pPr>
            <a:endParaRPr lang="fr-FR" sz="5100" dirty="0">
              <a:latin typeface="Times New Roman" pitchFamily="18" charset="0"/>
              <a:ea typeface="Calibri" pitchFamily="34" charset="0"/>
              <a:cs typeface="Times New Roman" pitchFamily="18" charset="0"/>
            </a:endParaRPr>
          </a:p>
          <a:p>
            <a:pPr marL="0" indent="0" algn="ctr" fontAlgn="base">
              <a:spcBef>
                <a:spcPct val="0"/>
              </a:spcBef>
              <a:spcAft>
                <a:spcPct val="0"/>
              </a:spcAft>
              <a:buNone/>
            </a:pPr>
            <a:r>
              <a:rPr lang="fr-FR" sz="6000" b="1" dirty="0">
                <a:solidFill>
                  <a:srgbClr val="FF0000"/>
                </a:solidFill>
                <a:latin typeface="Times New Roman" pitchFamily="18" charset="0"/>
                <a:ea typeface="Calibri" pitchFamily="34" charset="0"/>
                <a:cs typeface="Times New Roman" pitchFamily="18" charset="0"/>
              </a:rPr>
              <a:t>A</a:t>
            </a:r>
            <a:r>
              <a:rPr lang="el-GR" sz="6000" b="1" dirty="0">
                <a:solidFill>
                  <a:srgbClr val="FF0000"/>
                </a:solidFill>
                <a:latin typeface="Times New Roman" pitchFamily="18" charset="0"/>
                <a:ea typeface="Calibri" pitchFamily="34" charset="0"/>
                <a:cs typeface="Times New Roman" pitchFamily="18" charset="0"/>
              </a:rPr>
              <a:t> = </a:t>
            </a:r>
            <a:r>
              <a:rPr lang="fr-FR" sz="6000" b="1" dirty="0">
                <a:solidFill>
                  <a:srgbClr val="FF0000"/>
                </a:solidFill>
                <a:latin typeface="Times New Roman" pitchFamily="18" charset="0"/>
                <a:ea typeface="Calibri" pitchFamily="34" charset="0"/>
                <a:cs typeface="Times New Roman" pitchFamily="18" charset="0"/>
              </a:rPr>
              <a:t>log (I0 / I) = log (100 / T) = </a:t>
            </a:r>
            <a:r>
              <a:rPr lang="el-GR" sz="9000" b="1" dirty="0">
                <a:solidFill>
                  <a:srgbClr val="FF0000"/>
                </a:solidFill>
                <a:latin typeface="Times New Roman" pitchFamily="18" charset="0"/>
                <a:ea typeface="Calibri" pitchFamily="34" charset="0"/>
                <a:cs typeface="Times New Roman" pitchFamily="18" charset="0"/>
              </a:rPr>
              <a:t>ε</a:t>
            </a:r>
            <a:r>
              <a:rPr lang="el-GR" sz="6000" b="1" dirty="0">
                <a:solidFill>
                  <a:srgbClr val="FF0000"/>
                </a:solidFill>
                <a:latin typeface="Times New Roman" pitchFamily="18" charset="0"/>
                <a:ea typeface="Calibri" pitchFamily="34" charset="0"/>
                <a:cs typeface="Times New Roman" pitchFamily="18" charset="0"/>
              </a:rPr>
              <a:t>.</a:t>
            </a:r>
            <a:r>
              <a:rPr lang="fr-FR" sz="6000" b="1" dirty="0" err="1">
                <a:solidFill>
                  <a:srgbClr val="FF0000"/>
                </a:solidFill>
                <a:latin typeface="Times New Roman" pitchFamily="18" charset="0"/>
                <a:ea typeface="Calibri" pitchFamily="34" charset="0"/>
                <a:cs typeface="Times New Roman" pitchFamily="18" charset="0"/>
              </a:rPr>
              <a:t>l.C</a:t>
            </a:r>
            <a:endParaRPr lang="fr-FR" sz="6000" dirty="0">
              <a:latin typeface="Arial" pitchFamily="34" charset="0"/>
              <a:cs typeface="Arial" pitchFamily="34" charset="0"/>
            </a:endParaRPr>
          </a:p>
          <a:p>
            <a:pPr marL="0" indent="0" eaLnBrk="0" fontAlgn="base" hangingPunct="0">
              <a:spcBef>
                <a:spcPct val="0"/>
              </a:spcBef>
              <a:spcAft>
                <a:spcPct val="0"/>
              </a:spcAft>
              <a:buNone/>
            </a:pPr>
            <a:r>
              <a:rPr lang="fr-FR" sz="5100" dirty="0">
                <a:latin typeface="Times New Roman" pitchFamily="18" charset="0"/>
                <a:ea typeface="Calibri" pitchFamily="34" charset="0"/>
                <a:cs typeface="Times New Roman" pitchFamily="18" charset="0"/>
              </a:rPr>
              <a:t>avec :</a:t>
            </a:r>
          </a:p>
          <a:p>
            <a:pPr marL="0" indent="0" eaLnBrk="0" fontAlgn="base" hangingPunct="0">
              <a:spcBef>
                <a:spcPct val="0"/>
              </a:spcBef>
              <a:spcAft>
                <a:spcPct val="0"/>
              </a:spcAft>
              <a:buNone/>
            </a:pPr>
            <a:endParaRPr lang="fr-FR" sz="5100" dirty="0">
              <a:latin typeface="Times New Roman" pitchFamily="18" charset="0"/>
              <a:ea typeface="Calibri" pitchFamily="34" charset="0"/>
              <a:cs typeface="Times New Roman" pitchFamily="18" charset="0"/>
            </a:endParaRPr>
          </a:p>
          <a:p>
            <a:pPr marL="0" indent="0" eaLnBrk="0" fontAlgn="base" hangingPunct="0">
              <a:spcBef>
                <a:spcPct val="0"/>
              </a:spcBef>
              <a:spcAft>
                <a:spcPct val="0"/>
              </a:spcAft>
              <a:buNone/>
            </a:pPr>
            <a:r>
              <a:rPr lang="fr-FR" sz="6000" dirty="0">
                <a:solidFill>
                  <a:srgbClr val="FF0000"/>
                </a:solidFill>
                <a:latin typeface="Times New Roman" pitchFamily="18" charset="0"/>
                <a:ea typeface="Calibri" pitchFamily="34" charset="0"/>
                <a:cs typeface="Times New Roman" pitchFamily="18" charset="0"/>
              </a:rPr>
              <a:t>A  :  </a:t>
            </a:r>
            <a:r>
              <a:rPr lang="fr-FR" sz="6000" dirty="0">
                <a:latin typeface="Times New Roman" pitchFamily="18" charset="0"/>
                <a:ea typeface="Calibri" pitchFamily="34" charset="0"/>
                <a:cs typeface="Times New Roman" pitchFamily="18" charset="0"/>
              </a:rPr>
              <a:t>n’a pas d’unité.</a:t>
            </a:r>
          </a:p>
          <a:p>
            <a:pPr marL="0" lvl="0" indent="0" eaLnBrk="0" fontAlgn="base" hangingPunct="0">
              <a:spcBef>
                <a:spcPct val="0"/>
              </a:spcBef>
              <a:spcAft>
                <a:spcPct val="0"/>
              </a:spcAft>
              <a:buNone/>
            </a:pPr>
            <a:endParaRPr lang="fr-FR" sz="5100" dirty="0">
              <a:latin typeface="Times New Roman" pitchFamily="18" charset="0"/>
              <a:ea typeface="Calibri" pitchFamily="34" charset="0"/>
              <a:cs typeface="Times New Roman" pitchFamily="18" charset="0"/>
            </a:endParaRPr>
          </a:p>
          <a:p>
            <a:pPr marL="0" lvl="0" indent="0" eaLnBrk="0" fontAlgn="base" hangingPunct="0">
              <a:spcBef>
                <a:spcPct val="0"/>
              </a:spcBef>
              <a:spcAft>
                <a:spcPct val="0"/>
              </a:spcAft>
              <a:buNone/>
            </a:pPr>
            <a:r>
              <a:rPr lang="fr-FR" sz="5100" b="1" dirty="0">
                <a:solidFill>
                  <a:srgbClr val="FF0000"/>
                </a:solidFill>
                <a:latin typeface="Times New Roman" pitchFamily="18" charset="0"/>
                <a:ea typeface="Calibri" pitchFamily="34" charset="0"/>
                <a:cs typeface="Times New Roman" pitchFamily="18" charset="0"/>
              </a:rPr>
              <a:t>     I</a:t>
            </a:r>
            <a:r>
              <a:rPr lang="fr-FR" sz="5100" b="1" baseline="-30000" dirty="0">
                <a:solidFill>
                  <a:srgbClr val="FF0000"/>
                </a:solidFill>
                <a:latin typeface="Times New Roman" pitchFamily="18" charset="0"/>
                <a:ea typeface="Calibri" pitchFamily="34" charset="0"/>
                <a:cs typeface="Times New Roman" pitchFamily="18" charset="0"/>
              </a:rPr>
              <a:t>0   </a:t>
            </a:r>
            <a:r>
              <a:rPr lang="fr-FR" sz="5100" dirty="0">
                <a:latin typeface="Times New Roman" pitchFamily="18" charset="0"/>
                <a:ea typeface="Calibri" pitchFamily="34" charset="0"/>
                <a:cs typeface="Times New Roman" pitchFamily="18" charset="0"/>
              </a:rPr>
              <a:t> = </a:t>
            </a:r>
            <a:r>
              <a:rPr lang="fr-FR" sz="6000" dirty="0">
                <a:latin typeface="Times New Roman" pitchFamily="18" charset="0"/>
                <a:ea typeface="Calibri" pitchFamily="34" charset="0"/>
                <a:cs typeface="Times New Roman" pitchFamily="18" charset="0"/>
              </a:rPr>
              <a:t>intensité lumineuse du faisceau à l’entrée de la cuve</a:t>
            </a:r>
            <a:endParaRPr lang="fr-FR" sz="5100" dirty="0">
              <a:latin typeface="Times New Roman" pitchFamily="18" charset="0"/>
              <a:ea typeface="Calibri" pitchFamily="34" charset="0"/>
              <a:cs typeface="Times New Roman" pitchFamily="18" charset="0"/>
            </a:endParaRPr>
          </a:p>
          <a:p>
            <a:pPr marL="0" lvl="0" indent="0" eaLnBrk="0" fontAlgn="base" hangingPunct="0">
              <a:spcBef>
                <a:spcPct val="0"/>
              </a:spcBef>
              <a:spcAft>
                <a:spcPct val="0"/>
              </a:spcAft>
              <a:buNone/>
            </a:pPr>
            <a:r>
              <a:rPr lang="fr-FR" sz="5100" b="1" dirty="0">
                <a:solidFill>
                  <a:srgbClr val="FF0000"/>
                </a:solidFill>
                <a:latin typeface="Times New Roman" pitchFamily="18" charset="0"/>
                <a:ea typeface="Calibri" pitchFamily="34" charset="0"/>
                <a:cs typeface="Times New Roman" pitchFamily="18" charset="0"/>
              </a:rPr>
              <a:t>     I</a:t>
            </a:r>
            <a:r>
              <a:rPr lang="fr-FR" sz="5100" b="1" baseline="-30000" dirty="0">
                <a:solidFill>
                  <a:srgbClr val="FF0000"/>
                </a:solidFill>
                <a:latin typeface="Times New Roman" pitchFamily="18" charset="0"/>
                <a:ea typeface="Calibri" pitchFamily="34" charset="0"/>
                <a:cs typeface="Times New Roman" pitchFamily="18" charset="0"/>
              </a:rPr>
              <a:t>s   </a:t>
            </a:r>
            <a:r>
              <a:rPr lang="fr-FR" sz="5100" b="1" dirty="0">
                <a:solidFill>
                  <a:srgbClr val="FF0000"/>
                </a:solidFill>
                <a:latin typeface="Times New Roman" pitchFamily="18" charset="0"/>
                <a:ea typeface="Calibri" pitchFamily="34" charset="0"/>
                <a:cs typeface="Times New Roman" pitchFamily="18" charset="0"/>
              </a:rPr>
              <a:t> = </a:t>
            </a:r>
            <a:r>
              <a:rPr lang="fr-FR" sz="6000" dirty="0">
                <a:latin typeface="Times New Roman" pitchFamily="18" charset="0"/>
                <a:ea typeface="Calibri" pitchFamily="34" charset="0"/>
                <a:cs typeface="Times New Roman" pitchFamily="18" charset="0"/>
              </a:rPr>
              <a:t>son intensité à la sortie de la cuve</a:t>
            </a:r>
            <a:endParaRPr lang="fr-FR" sz="5100" dirty="0">
              <a:latin typeface="Arial" pitchFamily="34" charset="0"/>
              <a:cs typeface="Arial" pitchFamily="34" charset="0"/>
            </a:endParaRPr>
          </a:p>
          <a:p>
            <a:pPr marL="0" lvl="0" indent="0" algn="ctr" eaLnBrk="0" fontAlgn="base" hangingPunct="0">
              <a:spcBef>
                <a:spcPct val="0"/>
              </a:spcBef>
              <a:spcAft>
                <a:spcPct val="0"/>
              </a:spcAft>
              <a:buNone/>
            </a:pPr>
            <a:endParaRPr lang="fr-FR" sz="5100" dirty="0">
              <a:latin typeface="Times New Roman" pitchFamily="18" charset="0"/>
              <a:ea typeface="Calibri" pitchFamily="34" charset="0"/>
              <a:cs typeface="Times New Roman" pitchFamily="18" charset="0"/>
            </a:endParaRPr>
          </a:p>
          <a:p>
            <a:pPr>
              <a:buNone/>
            </a:pPr>
            <a:r>
              <a:rPr lang="fr-FR" sz="7000" b="1" dirty="0">
                <a:solidFill>
                  <a:srgbClr val="FF0000"/>
                </a:solidFill>
              </a:rPr>
              <a:t>    ε</a:t>
            </a:r>
            <a:r>
              <a:rPr lang="fr-FR" sz="7000" b="1" baseline="-25000" dirty="0"/>
              <a:t>  </a:t>
            </a:r>
            <a:r>
              <a:rPr lang="fr-FR" sz="6000" dirty="0"/>
              <a:t> </a:t>
            </a:r>
            <a:r>
              <a:rPr lang="fr-FR" sz="5100" dirty="0"/>
              <a:t>= </a:t>
            </a:r>
            <a:r>
              <a:rPr lang="fr-FR" sz="6000" dirty="0"/>
              <a:t>coefficient spécifique d’absorbance molaire (L.mol-1.cm-1)</a:t>
            </a:r>
            <a:br>
              <a:rPr lang="fr-FR" sz="5100" dirty="0"/>
            </a:br>
            <a:r>
              <a:rPr lang="fr-FR" sz="6000" b="1" dirty="0">
                <a:solidFill>
                  <a:srgbClr val="FF0000"/>
                </a:solidFill>
              </a:rPr>
              <a:t>C</a:t>
            </a:r>
            <a:r>
              <a:rPr lang="fr-FR" sz="5100" dirty="0">
                <a:solidFill>
                  <a:srgbClr val="FF0000"/>
                </a:solidFill>
              </a:rPr>
              <a:t>    =  </a:t>
            </a:r>
            <a:r>
              <a:rPr lang="fr-FR" sz="6000" dirty="0"/>
              <a:t>concentration molaire des molécules qui absorbent à la longueur d’onde λ (</a:t>
            </a:r>
            <a:r>
              <a:rPr lang="fr-FR" sz="6000" dirty="0" err="1"/>
              <a:t>mol.L</a:t>
            </a:r>
            <a:r>
              <a:rPr lang="fr-FR" sz="6000" dirty="0"/>
              <a:t>-1)</a:t>
            </a:r>
            <a:br>
              <a:rPr lang="fr-FR" sz="5100" dirty="0"/>
            </a:br>
            <a:r>
              <a:rPr lang="fr-FR" sz="6000" b="1" dirty="0">
                <a:solidFill>
                  <a:srgbClr val="FF0000"/>
                </a:solidFill>
              </a:rPr>
              <a:t>l   </a:t>
            </a:r>
            <a:r>
              <a:rPr lang="fr-FR" sz="5100" b="1" dirty="0">
                <a:solidFill>
                  <a:srgbClr val="FF0000"/>
                </a:solidFill>
              </a:rPr>
              <a:t>  </a:t>
            </a:r>
            <a:r>
              <a:rPr lang="fr-FR" sz="5100" dirty="0"/>
              <a:t>=</a:t>
            </a:r>
            <a:r>
              <a:rPr lang="fr-FR" sz="6000" dirty="0"/>
              <a:t>trajet optique de la cellule (cm)</a:t>
            </a:r>
            <a:endParaRPr lang="fr-FR" sz="5100" dirty="0"/>
          </a:p>
          <a:p>
            <a:pPr>
              <a:buNone/>
            </a:pPr>
            <a:r>
              <a:rPr lang="fr-FR" sz="6000" b="1" dirty="0">
                <a:solidFill>
                  <a:srgbClr val="FF0000"/>
                </a:solidFill>
              </a:rPr>
              <a:t>     T</a:t>
            </a:r>
            <a:r>
              <a:rPr lang="fr-FR" sz="5100" dirty="0"/>
              <a:t>    =  </a:t>
            </a:r>
            <a:r>
              <a:rPr lang="fr-FR" sz="6000" dirty="0"/>
              <a:t>transmittance (souvent exprimée en %)</a:t>
            </a:r>
            <a:endParaRPr lang="fr-FR" sz="5100" dirty="0"/>
          </a:p>
        </p:txBody>
      </p:sp>
      <p:sp>
        <p:nvSpPr>
          <p:cNvPr id="10" name="Rectangle à coins arrondis 9"/>
          <p:cNvSpPr/>
          <p:nvPr/>
        </p:nvSpPr>
        <p:spPr>
          <a:xfrm>
            <a:off x="571472" y="428604"/>
            <a:ext cx="4000528" cy="4286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buFont typeface="Wingdings" pitchFamily="2" charset="2"/>
              <a:buChar char="q"/>
            </a:pPr>
            <a:r>
              <a:rPr lang="fr-FR" sz="2400" b="1" dirty="0">
                <a:solidFill>
                  <a:srgbClr val="FF0000"/>
                </a:solidFill>
                <a:latin typeface="Arial" pitchFamily="34" charset="0"/>
                <a:cs typeface="Arial" pitchFamily="34" charset="0"/>
              </a:rPr>
              <a:t>   Loi de Beer-Lambert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2000"/>
                                        <p:tgtEl>
                                          <p:spTgt spid="3">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2000"/>
                                        <p:tgtEl>
                                          <p:spTgt spid="3">
                                            <p:txEl>
                                              <p:pRg st="8" end="8"/>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2000"/>
                                        <p:tgtEl>
                                          <p:spTgt spid="3">
                                            <p:txEl>
                                              <p:pRg st="10" end="1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2000"/>
                                        <p:tgtEl>
                                          <p:spTgt spid="3">
                                            <p:txEl>
                                              <p:pRg st="11" end="1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animEffect transition="in" filter="fade">
                                      <p:cBhvr>
                                        <p:cTn id="31" dur="2000"/>
                                        <p:tgtEl>
                                          <p:spTgt spid="3">
                                            <p:txEl>
                                              <p:pRg st="13" end="1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4" end="14"/>
                                            </p:txEl>
                                          </p:spTgt>
                                        </p:tgtEl>
                                        <p:attrNameLst>
                                          <p:attrName>style.visibility</p:attrName>
                                        </p:attrNameLst>
                                      </p:cBhvr>
                                      <p:to>
                                        <p:strVal val="visible"/>
                                      </p:to>
                                    </p:set>
                                    <p:animEffect transition="in" filter="fade">
                                      <p:cBhvr>
                                        <p:cTn id="34"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428604"/>
            <a:ext cx="8572560" cy="628654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fr-FR" dirty="0"/>
          </a:p>
        </p:txBody>
      </p:sp>
      <p:sp>
        <p:nvSpPr>
          <p:cNvPr id="7" name="Rectangle 6"/>
          <p:cNvSpPr/>
          <p:nvPr/>
        </p:nvSpPr>
        <p:spPr>
          <a:xfrm>
            <a:off x="357158" y="3214686"/>
            <a:ext cx="8143932" cy="22145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 name="Rectangle 5"/>
          <p:cNvSpPr/>
          <p:nvPr/>
        </p:nvSpPr>
        <p:spPr>
          <a:xfrm>
            <a:off x="428596" y="785794"/>
            <a:ext cx="8001056" cy="2246769"/>
          </a:xfrm>
          <a:prstGeom prst="rect">
            <a:avLst/>
          </a:prstGeom>
          <a:blipFill>
            <a:blip/>
            <a:tile tx="0" ty="0" sx="100000" sy="100000" flip="none" algn="tl"/>
          </a:blipFill>
          <a:ln w="19050">
            <a:solidFill>
              <a:srgbClr val="00B0F0"/>
            </a:solidFill>
          </a:ln>
        </p:spPr>
        <p:txBody>
          <a:bodyPr wrap="square">
            <a:spAutoFit/>
          </a:bodyPr>
          <a:lstStyle/>
          <a:p>
            <a:r>
              <a:rPr lang="fr-FR" sz="2000" dirty="0"/>
              <a:t>Une solution colorée se comporte comme un filtre</a:t>
            </a:r>
          </a:p>
          <a:p>
            <a:r>
              <a:rPr lang="fr-FR" sz="2000" dirty="0"/>
              <a:t>Elle absorbe certaine radiations et transmit les autres.</a:t>
            </a:r>
          </a:p>
          <a:p>
            <a:r>
              <a:rPr lang="fr-FR" sz="2000" dirty="0"/>
              <a:t>La lumière diffusée par la solution détermine sa couleur.</a:t>
            </a:r>
          </a:p>
          <a:p>
            <a:r>
              <a:rPr lang="fr-FR" sz="2000" dirty="0"/>
              <a:t> Lorsqu’un faisceau de lumière monochromatique traverse la solution, l’intensité lumineuse du faisceau transmis I est inférieure à celle du faisceau incident I</a:t>
            </a:r>
            <a:r>
              <a:rPr lang="fr-FR" sz="2000" baseline="-25000" dirty="0"/>
              <a:t>o</a:t>
            </a:r>
            <a:r>
              <a:rPr lang="fr-FR" sz="2000" dirty="0"/>
              <a:t> :</a:t>
            </a:r>
          </a:p>
          <a:p>
            <a:r>
              <a:rPr lang="fr-FR" sz="2000" dirty="0"/>
              <a:t>Alors  La solution absorbe une partie de l’intensité lumineuse reçue. </a:t>
            </a:r>
          </a:p>
        </p:txBody>
      </p:sp>
      <p:sp>
        <p:nvSpPr>
          <p:cNvPr id="8" name="Rectangle à coins arrondis 7"/>
          <p:cNvSpPr/>
          <p:nvPr/>
        </p:nvSpPr>
        <p:spPr>
          <a:xfrm>
            <a:off x="357158" y="214290"/>
            <a:ext cx="6143668" cy="4286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buFont typeface="Wingdings" pitchFamily="2" charset="2"/>
              <a:buChar char="q"/>
            </a:pPr>
            <a:r>
              <a:rPr lang="fr-FR" sz="2800" b="1" dirty="0">
                <a:solidFill>
                  <a:srgbClr val="FF0000"/>
                </a:solidFill>
              </a:rPr>
              <a:t>  Principe de la spectrophotométrie :</a:t>
            </a:r>
            <a:endParaRPr lang="fr-FR" b="1" dirty="0">
              <a:solidFill>
                <a:srgbClr val="FF0000"/>
              </a:solidFill>
            </a:endParaRPr>
          </a:p>
        </p:txBody>
      </p:sp>
      <p:sp>
        <p:nvSpPr>
          <p:cNvPr id="10" name="Rectangle 9"/>
          <p:cNvSpPr/>
          <p:nvPr/>
        </p:nvSpPr>
        <p:spPr>
          <a:xfrm>
            <a:off x="428596" y="5572140"/>
            <a:ext cx="8001056" cy="1015663"/>
          </a:xfrm>
          <a:prstGeom prst="rect">
            <a:avLst/>
          </a:prstGeom>
          <a:blipFill>
            <a:blip/>
            <a:tile tx="0" ty="0" sx="100000" sy="100000" flip="none" algn="tl"/>
          </a:blipFill>
          <a:ln w="19050">
            <a:solidFill>
              <a:srgbClr val="00B0F0"/>
            </a:solidFill>
          </a:ln>
        </p:spPr>
        <p:txBody>
          <a:bodyPr wrap="square">
            <a:spAutoFit/>
          </a:bodyPr>
          <a:lstStyle/>
          <a:p>
            <a:r>
              <a:rPr lang="fr-FR" sz="2000" dirty="0"/>
              <a:t>La lumière blanche dans l’image traverse la solution  et sort d’une autre couleur c’est-à-dire que la solution a absorbé certaines radiations correspondant à certaines couleurs.</a:t>
            </a:r>
          </a:p>
        </p:txBody>
      </p:sp>
      <p:pic>
        <p:nvPicPr>
          <p:cNvPr id="22530" name="Picture 2" descr="C:\Users\Public.User415-PC\Desktop\image3.gif"/>
          <p:cNvPicPr>
            <a:picLocks noChangeAspect="1" noChangeArrowheads="1"/>
          </p:cNvPicPr>
          <p:nvPr/>
        </p:nvPicPr>
        <p:blipFill>
          <a:blip/>
          <a:srcRect/>
          <a:stretch>
            <a:fillRect/>
          </a:stretch>
        </p:blipFill>
        <p:spPr bwMode="auto">
          <a:xfrm>
            <a:off x="500034" y="3357562"/>
            <a:ext cx="7639050" cy="20097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2000"/>
                                        <p:tgtEl>
                                          <p:spTgt spid="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2000"/>
                                        <p:tgtEl>
                                          <p:spTgt spid="6">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2000"/>
                                        <p:tgtEl>
                                          <p:spTgt spid="6">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20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30"/>
                                        </p:tgtEl>
                                        <p:attrNameLst>
                                          <p:attrName>style.visibility</p:attrName>
                                        </p:attrNameLst>
                                      </p:cBhvr>
                                      <p:to>
                                        <p:strVal val="visible"/>
                                      </p:to>
                                    </p:set>
                                    <p:animEffect transition="in" filter="fade">
                                      <p:cBhvr>
                                        <p:cTn id="27" dur="2000"/>
                                        <p:tgtEl>
                                          <p:spTgt spid="225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bg/>
                                          </p:spTgt>
                                        </p:tgtEl>
                                        <p:attrNameLst>
                                          <p:attrName>style.visibility</p:attrName>
                                        </p:attrNameLst>
                                      </p:cBhvr>
                                      <p:to>
                                        <p:strVal val="visible"/>
                                      </p:to>
                                    </p:set>
                                    <p:animEffect transition="in" filter="fade">
                                      <p:cBhvr>
                                        <p:cTn id="32" dur="2000"/>
                                        <p:tgtEl>
                                          <p:spTgt spid="10">
                                            <p:bg/>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10" grpId="0" build="allAtOnce"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20" y="1000108"/>
            <a:ext cx="8572560" cy="53578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3" name="Espace réservé du contenu 2"/>
          <p:cNvSpPr>
            <a:spLocks noGrp="1"/>
          </p:cNvSpPr>
          <p:nvPr>
            <p:ph idx="1"/>
          </p:nvPr>
        </p:nvSpPr>
        <p:spPr>
          <a:xfrm>
            <a:off x="428596" y="1071546"/>
            <a:ext cx="8301038" cy="5143536"/>
          </a:xfrm>
          <a:solidFill>
            <a:schemeClr val="accent5">
              <a:lumMod val="20000"/>
              <a:lumOff val="80000"/>
            </a:schemeClr>
          </a:solidFill>
        </p:spPr>
        <p:txBody>
          <a:bodyPr>
            <a:normAutofit fontScale="32500" lnSpcReduction="20000"/>
          </a:bodyPr>
          <a:lstStyle/>
          <a:p>
            <a:pPr>
              <a:buNone/>
            </a:pPr>
            <a:endParaRPr lang="fr-FR" sz="11200" b="1" dirty="0">
              <a:solidFill>
                <a:srgbClr val="FF0000"/>
              </a:solidFill>
              <a:latin typeface="Arial" pitchFamily="34" charset="0"/>
              <a:cs typeface="Arial" pitchFamily="34" charset="0"/>
            </a:endParaRPr>
          </a:p>
          <a:p>
            <a:pPr>
              <a:buNone/>
            </a:pPr>
            <a:r>
              <a:rPr lang="fr-FR" sz="11200" b="1" dirty="0">
                <a:solidFill>
                  <a:srgbClr val="FF0000"/>
                </a:solidFill>
                <a:latin typeface="Arial" pitchFamily="34" charset="0"/>
                <a:cs typeface="Arial" pitchFamily="34" charset="0"/>
              </a:rPr>
              <a:t>  </a:t>
            </a:r>
            <a:r>
              <a:rPr lang="fr-FR" sz="9800" dirty="0"/>
              <a:t> l’absorbance A est proportionnelle à la concentration C de la solution étudiée.</a:t>
            </a:r>
          </a:p>
          <a:p>
            <a:pPr>
              <a:buNone/>
            </a:pPr>
            <a:r>
              <a:rPr lang="fr-FR" sz="9600" b="1" dirty="0">
                <a:solidFill>
                  <a:srgbClr val="FF0000"/>
                </a:solidFill>
                <a:latin typeface="Times New Roman" pitchFamily="18" charset="0"/>
                <a:ea typeface="Calibri" pitchFamily="34" charset="0"/>
                <a:cs typeface="Times New Roman" pitchFamily="18" charset="0"/>
              </a:rPr>
              <a:t>                        A  = </a:t>
            </a:r>
            <a:r>
              <a:rPr lang="el-GR" sz="9600" b="1" dirty="0">
                <a:solidFill>
                  <a:srgbClr val="FF0000"/>
                </a:solidFill>
                <a:latin typeface="Times New Roman" pitchFamily="18" charset="0"/>
                <a:ea typeface="Calibri" pitchFamily="34" charset="0"/>
                <a:cs typeface="Times New Roman" pitchFamily="18" charset="0"/>
              </a:rPr>
              <a:t>ε</a:t>
            </a:r>
            <a:r>
              <a:rPr lang="fr-FR" sz="9600" b="1" dirty="0">
                <a:solidFill>
                  <a:srgbClr val="FF0000"/>
                </a:solidFill>
                <a:latin typeface="Times New Roman" pitchFamily="18" charset="0"/>
                <a:ea typeface="Calibri" pitchFamily="34" charset="0"/>
                <a:cs typeface="Times New Roman" pitchFamily="18" charset="0"/>
              </a:rPr>
              <a:t> </a:t>
            </a:r>
            <a:r>
              <a:rPr lang="el-GR" sz="9600" b="1" dirty="0">
                <a:solidFill>
                  <a:srgbClr val="FF0000"/>
                </a:solidFill>
                <a:latin typeface="Times New Roman" pitchFamily="18" charset="0"/>
                <a:ea typeface="Calibri" pitchFamily="34" charset="0"/>
                <a:cs typeface="Times New Roman" pitchFamily="18" charset="0"/>
              </a:rPr>
              <a:t>.</a:t>
            </a:r>
            <a:r>
              <a:rPr lang="fr-FR" sz="9600" b="1" dirty="0">
                <a:solidFill>
                  <a:srgbClr val="FF0000"/>
                </a:solidFill>
                <a:latin typeface="Times New Roman" pitchFamily="18" charset="0"/>
                <a:ea typeface="Calibri" pitchFamily="34" charset="0"/>
                <a:cs typeface="Times New Roman" pitchFamily="18" charset="0"/>
              </a:rPr>
              <a:t> L .C</a:t>
            </a:r>
            <a:r>
              <a:rPr lang="fr-FR" sz="9800" b="1" dirty="0">
                <a:solidFill>
                  <a:srgbClr val="FF0000"/>
                </a:solidFill>
                <a:latin typeface="Times New Roman" pitchFamily="18" charset="0"/>
                <a:ea typeface="Calibri" pitchFamily="34" charset="0"/>
                <a:cs typeface="Times New Roman" pitchFamily="18" charset="0"/>
              </a:rPr>
              <a:t>                   </a:t>
            </a:r>
            <a:r>
              <a:rPr lang="fr-FR" sz="9800" dirty="0"/>
              <a:t> </a:t>
            </a:r>
            <a:r>
              <a:rPr lang="fr-FR" sz="9800" b="1" dirty="0">
                <a:solidFill>
                  <a:srgbClr val="FF0000"/>
                </a:solidFill>
              </a:rPr>
              <a:t>A = k C</a:t>
            </a:r>
          </a:p>
          <a:p>
            <a:pPr>
              <a:lnSpc>
                <a:spcPct val="120000"/>
              </a:lnSpc>
            </a:pPr>
            <a:r>
              <a:rPr lang="fr-FR" sz="9800" b="1" dirty="0">
                <a:solidFill>
                  <a:srgbClr val="FF0000"/>
                </a:solidFill>
              </a:rPr>
              <a:t> A</a:t>
            </a:r>
            <a:r>
              <a:rPr lang="fr-FR" sz="9800" dirty="0"/>
              <a:t>   : absorbance de la solution (sans unité)</a:t>
            </a:r>
          </a:p>
          <a:p>
            <a:pPr>
              <a:lnSpc>
                <a:spcPct val="120000"/>
              </a:lnSpc>
            </a:pPr>
            <a:r>
              <a:rPr lang="fr-FR" sz="9800" dirty="0">
                <a:solidFill>
                  <a:srgbClr val="FF0000"/>
                </a:solidFill>
              </a:rPr>
              <a:t> </a:t>
            </a:r>
            <a:r>
              <a:rPr lang="fr-FR" sz="10000" b="1" dirty="0">
                <a:solidFill>
                  <a:srgbClr val="FF0000"/>
                </a:solidFill>
              </a:rPr>
              <a:t>C</a:t>
            </a:r>
            <a:r>
              <a:rPr lang="fr-FR" sz="9800" dirty="0">
                <a:solidFill>
                  <a:srgbClr val="FF0000"/>
                </a:solidFill>
              </a:rPr>
              <a:t>    </a:t>
            </a:r>
            <a:r>
              <a:rPr lang="fr-FR" sz="9800" dirty="0"/>
              <a:t>: concentration de la solution (en mol .L–1) </a:t>
            </a:r>
          </a:p>
          <a:p>
            <a:pPr>
              <a:lnSpc>
                <a:spcPct val="120000"/>
              </a:lnSpc>
            </a:pPr>
            <a:r>
              <a:rPr lang="fr-FR" sz="9800" b="1" dirty="0">
                <a:solidFill>
                  <a:srgbClr val="FF0000"/>
                </a:solidFill>
              </a:rPr>
              <a:t> K     </a:t>
            </a:r>
            <a:r>
              <a:rPr lang="fr-FR" sz="9800" dirty="0"/>
              <a:t>: constante de proportionnalité, en L.mol–1, qui dépend de la nature de la solution, de la longueur d’onde de la lumière d’analyse et de l’épaisseur de la solution traversée</a:t>
            </a:r>
            <a:r>
              <a:rPr lang="fr-FR" sz="4500" dirty="0"/>
              <a:t>. </a:t>
            </a:r>
          </a:p>
        </p:txBody>
      </p:sp>
      <p:sp>
        <p:nvSpPr>
          <p:cNvPr id="4" name="Rectangle à coins arrondis 3"/>
          <p:cNvSpPr/>
          <p:nvPr/>
        </p:nvSpPr>
        <p:spPr>
          <a:xfrm>
            <a:off x="571472" y="714356"/>
            <a:ext cx="4000528" cy="4286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buFont typeface="Wingdings" pitchFamily="2" charset="2"/>
              <a:buChar char="q"/>
            </a:pPr>
            <a:r>
              <a:rPr lang="fr-FR" sz="2400" b="1" dirty="0">
                <a:solidFill>
                  <a:srgbClr val="FF0000"/>
                </a:solidFill>
                <a:latin typeface="Arial" pitchFamily="34" charset="0"/>
                <a:cs typeface="Arial" pitchFamily="34" charset="0"/>
              </a:rPr>
              <a:t>   Loi de Beer-Lambert </a:t>
            </a:r>
          </a:p>
        </p:txBody>
      </p:sp>
      <p:sp>
        <p:nvSpPr>
          <p:cNvPr id="6" name="Flèche droite 5"/>
          <p:cNvSpPr/>
          <p:nvPr/>
        </p:nvSpPr>
        <p:spPr>
          <a:xfrm>
            <a:off x="4143372" y="2428868"/>
            <a:ext cx="1000132" cy="7143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7158" y="500042"/>
            <a:ext cx="8501122" cy="61436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026" name="AutoShape 2" descr="http://hmf.enseeiht.fr/travaux/CD1011/bei/beiere/groupe4/system/files/images/cuv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http://hmf.enseeiht.fr/travaux/CD1011/bei/beiere/groupe4/system/files/images/cuv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 name="Rectangle 14"/>
          <p:cNvSpPr/>
          <p:nvPr/>
        </p:nvSpPr>
        <p:spPr>
          <a:xfrm>
            <a:off x="500034" y="1285860"/>
            <a:ext cx="8215370" cy="1569660"/>
          </a:xfrm>
          <a:prstGeom prst="rect">
            <a:avLst/>
          </a:prstGeom>
          <a:blipFill>
            <a:blip/>
            <a:tile tx="0" ty="0" sx="100000" sy="100000" flip="none" algn="tl"/>
          </a:blipFill>
        </p:spPr>
        <p:txBody>
          <a:bodyPr wrap="square">
            <a:spAutoFit/>
          </a:bodyPr>
          <a:lstStyle/>
          <a:p>
            <a:r>
              <a:rPr lang="fr-FR" sz="2400" dirty="0"/>
              <a:t>Dans le montage « direct », le monochromateur est placé entre la source et la cellule de mesure, qui est donc traversée par un rayonnement monochromatique.</a:t>
            </a:r>
          </a:p>
          <a:p>
            <a:r>
              <a:rPr lang="fr-FR" sz="2400" dirty="0"/>
              <a:t> </a:t>
            </a:r>
          </a:p>
        </p:txBody>
      </p:sp>
      <p:sp>
        <p:nvSpPr>
          <p:cNvPr id="11" name="Rectangle à coins arrondis 10"/>
          <p:cNvSpPr/>
          <p:nvPr/>
        </p:nvSpPr>
        <p:spPr>
          <a:xfrm>
            <a:off x="571472" y="214290"/>
            <a:ext cx="7286676" cy="500066"/>
          </a:xfrm>
          <a:prstGeom prst="roundRect">
            <a:avLst>
              <a:gd name="adj" fmla="val 47143"/>
            </a:avLst>
          </a:prstGeom>
        </p:spPr>
        <p:style>
          <a:lnRef idx="2">
            <a:schemeClr val="accent1"/>
          </a:lnRef>
          <a:fillRef idx="1">
            <a:schemeClr val="lt1"/>
          </a:fillRef>
          <a:effectRef idx="0">
            <a:schemeClr val="accent1"/>
          </a:effectRef>
          <a:fontRef idx="minor">
            <a:schemeClr val="dk1"/>
          </a:fontRef>
        </p:style>
        <p:txBody>
          <a:bodyPr rtlCol="0" anchor="ctr"/>
          <a:lstStyle/>
          <a:p>
            <a:pPr>
              <a:buFont typeface="Wingdings" pitchFamily="2" charset="2"/>
              <a:buChar char="q"/>
            </a:pPr>
            <a:endParaRPr lang="fr-FR" sz="2400" b="1" dirty="0">
              <a:solidFill>
                <a:srgbClr val="FF0000"/>
              </a:solidFill>
            </a:endParaRPr>
          </a:p>
          <a:p>
            <a:r>
              <a:rPr lang="fr-FR" sz="2400" i="1" dirty="0"/>
              <a:t>     </a:t>
            </a:r>
          </a:p>
          <a:p>
            <a:pPr>
              <a:buFont typeface="Wingdings" pitchFamily="2" charset="2"/>
              <a:buChar char="q"/>
            </a:pPr>
            <a:r>
              <a:rPr lang="fr-FR" sz="2400" b="1" i="1" dirty="0">
                <a:solidFill>
                  <a:srgbClr val="FF0000"/>
                </a:solidFill>
              </a:rPr>
              <a:t>   les monochromateurs (montage à optique directe)</a:t>
            </a:r>
            <a:endParaRPr lang="fr-FR" sz="2400" b="1" dirty="0">
              <a:solidFill>
                <a:srgbClr val="FF0000"/>
              </a:solidFill>
            </a:endParaRPr>
          </a:p>
          <a:p>
            <a:br>
              <a:rPr lang="fr-FR" sz="2400" dirty="0"/>
            </a:br>
            <a:endParaRPr lang="fr-FR" sz="2400" b="1" dirty="0">
              <a:solidFill>
                <a:srgbClr val="FF0000"/>
              </a:solidFill>
              <a:latin typeface="Arial" pitchFamily="34" charset="0"/>
              <a:cs typeface="Arial" pitchFamily="34" charset="0"/>
            </a:endParaRPr>
          </a:p>
        </p:txBody>
      </p:sp>
      <p:pic>
        <p:nvPicPr>
          <p:cNvPr id="8" name="Picture 2" descr="C:\Users\Public.User415-PC\Desktop\monochromateur.PNG"/>
          <p:cNvPicPr>
            <a:picLocks noChangeAspect="1" noChangeArrowheads="1"/>
          </p:cNvPicPr>
          <p:nvPr/>
        </p:nvPicPr>
        <p:blipFill>
          <a:blip/>
          <a:srcRect/>
          <a:stretch>
            <a:fillRect/>
          </a:stretch>
        </p:blipFill>
        <p:spPr bwMode="auto">
          <a:xfrm>
            <a:off x="500034" y="3143248"/>
            <a:ext cx="8101072" cy="3429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2000"/>
                                        <p:tgtEl>
                                          <p:spTgt spid="1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2000"/>
                                        <p:tgtEl>
                                          <p:spTgt spid="1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Effect transition="in" filter="fade">
                                      <p:cBhvr>
                                        <p:cTn id="13" dur="2000"/>
                                        <p:tgtEl>
                                          <p:spTgt spid="1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7158" y="714356"/>
            <a:ext cx="8501122" cy="592935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026" name="AutoShape 2" descr="http://hmf.enseeiht.fr/travaux/CD1011/bei/beiere/groupe4/system/files/images/cuv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http://hmf.enseeiht.fr/travaux/CD1011/bei/beiere/groupe4/system/files/images/cuv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 name="Rectangle 14"/>
          <p:cNvSpPr/>
          <p:nvPr/>
        </p:nvSpPr>
        <p:spPr>
          <a:xfrm>
            <a:off x="500034" y="1571612"/>
            <a:ext cx="8215370" cy="830997"/>
          </a:xfrm>
          <a:prstGeom prst="rect">
            <a:avLst/>
          </a:prstGeom>
          <a:blipFill>
            <a:blip/>
            <a:tile tx="0" ty="0" sx="100000" sy="100000" flip="none" algn="tl"/>
          </a:blipFill>
        </p:spPr>
        <p:txBody>
          <a:bodyPr wrap="square">
            <a:spAutoFit/>
          </a:bodyPr>
          <a:lstStyle/>
          <a:p>
            <a:pPr algn="just"/>
            <a:r>
              <a:rPr lang="fr-FR" sz="2400" dirty="0"/>
              <a:t>Dans le cas des polychromateurs, le disperseur se situe derrière l’échantillon: l’échantillon donc reçoit tout le rayonnement UV</a:t>
            </a:r>
          </a:p>
        </p:txBody>
      </p:sp>
      <p:pic>
        <p:nvPicPr>
          <p:cNvPr id="26626" name="Picture 2" descr="C:\Users\Public.User415-PC\Desktop\polychromateur.PNG"/>
          <p:cNvPicPr>
            <a:picLocks noChangeAspect="1" noChangeArrowheads="1"/>
          </p:cNvPicPr>
          <p:nvPr/>
        </p:nvPicPr>
        <p:blipFill>
          <a:blip/>
          <a:srcRect/>
          <a:stretch>
            <a:fillRect/>
          </a:stretch>
        </p:blipFill>
        <p:spPr bwMode="auto">
          <a:xfrm>
            <a:off x="500034" y="3500438"/>
            <a:ext cx="8215370" cy="3000396"/>
          </a:xfrm>
          <a:prstGeom prst="rect">
            <a:avLst/>
          </a:prstGeom>
          <a:noFill/>
        </p:spPr>
      </p:pic>
      <p:sp>
        <p:nvSpPr>
          <p:cNvPr id="11" name="Rectangle à coins arrondis 10"/>
          <p:cNvSpPr/>
          <p:nvPr/>
        </p:nvSpPr>
        <p:spPr>
          <a:xfrm>
            <a:off x="642910" y="428604"/>
            <a:ext cx="7286676" cy="500066"/>
          </a:xfrm>
          <a:prstGeom prst="roundRect">
            <a:avLst>
              <a:gd name="adj" fmla="val 47143"/>
            </a:avLst>
          </a:prstGeom>
        </p:spPr>
        <p:style>
          <a:lnRef idx="2">
            <a:schemeClr val="accent1"/>
          </a:lnRef>
          <a:fillRef idx="1">
            <a:schemeClr val="lt1"/>
          </a:fillRef>
          <a:effectRef idx="0">
            <a:schemeClr val="accent1"/>
          </a:effectRef>
          <a:fontRef idx="minor">
            <a:schemeClr val="dk1"/>
          </a:fontRef>
        </p:style>
        <p:txBody>
          <a:bodyPr rtlCol="0" anchor="ctr"/>
          <a:lstStyle/>
          <a:p>
            <a:pPr>
              <a:buFont typeface="Wingdings" pitchFamily="2" charset="2"/>
              <a:buChar char="q"/>
            </a:pPr>
            <a:endParaRPr lang="fr-FR" sz="2400" b="1" dirty="0">
              <a:solidFill>
                <a:srgbClr val="FF0000"/>
              </a:solidFill>
            </a:endParaRPr>
          </a:p>
          <a:p>
            <a:r>
              <a:rPr lang="fr-FR" sz="2400" i="1" dirty="0"/>
              <a:t>     </a:t>
            </a:r>
          </a:p>
          <a:p>
            <a:r>
              <a:rPr lang="fr-FR" sz="2400" b="1" i="1" dirty="0">
                <a:solidFill>
                  <a:srgbClr val="FF0000"/>
                </a:solidFill>
              </a:rPr>
              <a:t>les polychromateurs (montage à optique inversée)</a:t>
            </a:r>
            <a:endParaRPr lang="fr-FR" sz="2400" b="1" dirty="0">
              <a:solidFill>
                <a:srgbClr val="FF0000"/>
              </a:solidFill>
            </a:endParaRPr>
          </a:p>
          <a:p>
            <a:br>
              <a:rPr lang="fr-FR" sz="2400" dirty="0"/>
            </a:br>
            <a:endParaRPr lang="fr-FR" sz="24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2000"/>
                                        <p:tgtEl>
                                          <p:spTgt spid="1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20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626"/>
                                        </p:tgtEl>
                                        <p:attrNameLst>
                                          <p:attrName>style.visibility</p:attrName>
                                        </p:attrNameLst>
                                      </p:cBhvr>
                                      <p:to>
                                        <p:strVal val="visible"/>
                                      </p:to>
                                    </p:set>
                                    <p:animEffect transition="in" filter="fade">
                                      <p:cBhvr>
                                        <p:cTn id="15" dur="2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à coins arrondis 10"/>
          <p:cNvSpPr/>
          <p:nvPr/>
        </p:nvSpPr>
        <p:spPr>
          <a:xfrm>
            <a:off x="714348" y="428604"/>
            <a:ext cx="4071966" cy="500066"/>
          </a:xfrm>
          <a:prstGeom prst="roundRect">
            <a:avLst>
              <a:gd name="adj" fmla="val 47143"/>
            </a:avLst>
          </a:prstGeom>
        </p:spPr>
        <p:style>
          <a:lnRef idx="2">
            <a:schemeClr val="accent1"/>
          </a:lnRef>
          <a:fillRef idx="1">
            <a:schemeClr val="lt1"/>
          </a:fillRef>
          <a:effectRef idx="0">
            <a:schemeClr val="accent1"/>
          </a:effectRef>
          <a:fontRef idx="minor">
            <a:schemeClr val="dk1"/>
          </a:fontRef>
        </p:style>
        <p:txBody>
          <a:bodyPr rtlCol="0" anchor="ctr"/>
          <a:lstStyle/>
          <a:p>
            <a:pPr>
              <a:buFont typeface="Wingdings" pitchFamily="2" charset="2"/>
              <a:buChar char="q"/>
            </a:pPr>
            <a:endParaRPr lang="fr-FR" sz="2400" b="1" dirty="0">
              <a:solidFill>
                <a:srgbClr val="FF0000"/>
              </a:solidFill>
            </a:endParaRPr>
          </a:p>
          <a:p>
            <a:endParaRPr lang="fr-FR" sz="2400" b="1" dirty="0">
              <a:solidFill>
                <a:srgbClr val="FF0000"/>
              </a:solidFill>
              <a:latin typeface="Arial" pitchFamily="34" charset="0"/>
              <a:cs typeface="Arial" pitchFamily="34" charset="0"/>
            </a:endParaRPr>
          </a:p>
        </p:txBody>
      </p:sp>
      <p:sp>
        <p:nvSpPr>
          <p:cNvPr id="10" name="Rectangle 9"/>
          <p:cNvSpPr/>
          <p:nvPr/>
        </p:nvSpPr>
        <p:spPr>
          <a:xfrm>
            <a:off x="357158" y="1071546"/>
            <a:ext cx="8501122" cy="54292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026" name="AutoShape 2" descr="http://hmf.enseeiht.fr/travaux/CD1011/bei/beiere/groupe4/system/files/images/cuv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http://hmf.enseeiht.fr/travaux/CD1011/bei/beiere/groupe4/system/files/images/cuv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9" name="Picture 5" descr="C:\Users\Public.User415-PC\Desktop\prisme.PNG"/>
          <p:cNvPicPr>
            <a:picLocks noChangeAspect="1" noChangeArrowheads="1"/>
          </p:cNvPicPr>
          <p:nvPr/>
        </p:nvPicPr>
        <p:blipFill>
          <a:blip/>
          <a:srcRect/>
          <a:stretch>
            <a:fillRect/>
          </a:stretch>
        </p:blipFill>
        <p:spPr bwMode="auto">
          <a:xfrm>
            <a:off x="857224" y="3643314"/>
            <a:ext cx="3571900" cy="2357455"/>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785786" y="428604"/>
            <a:ext cx="3777444" cy="461665"/>
          </a:xfrm>
          <a:prstGeom prst="rect">
            <a:avLst/>
          </a:prstGeom>
        </p:spPr>
        <p:txBody>
          <a:bodyPr wrap="none">
            <a:spAutoFit/>
          </a:bodyPr>
          <a:lstStyle/>
          <a:p>
            <a:pPr>
              <a:buFont typeface="Wingdings" pitchFamily="2" charset="2"/>
              <a:buChar char="q"/>
            </a:pPr>
            <a:r>
              <a:rPr lang="fr-FR" sz="2400" b="1" dirty="0">
                <a:solidFill>
                  <a:srgbClr val="FF0000"/>
                </a:solidFill>
              </a:rPr>
              <a:t>    Les unités de dispersion</a:t>
            </a:r>
            <a:endParaRPr lang="fr-FR" sz="2400" dirty="0">
              <a:solidFill>
                <a:srgbClr val="FF0000"/>
              </a:solidFill>
            </a:endParaRPr>
          </a:p>
        </p:txBody>
      </p:sp>
      <p:sp>
        <p:nvSpPr>
          <p:cNvPr id="6" name="Rectangle 5"/>
          <p:cNvSpPr/>
          <p:nvPr/>
        </p:nvSpPr>
        <p:spPr>
          <a:xfrm>
            <a:off x="2143108" y="1214422"/>
            <a:ext cx="5214974"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b="1" dirty="0"/>
              <a:t>Deux types d’unité de dispersion sont utilisés :</a:t>
            </a:r>
          </a:p>
        </p:txBody>
      </p:sp>
      <p:sp>
        <p:nvSpPr>
          <p:cNvPr id="7" name="Rectangle 6"/>
          <p:cNvSpPr/>
          <p:nvPr/>
        </p:nvSpPr>
        <p:spPr>
          <a:xfrm>
            <a:off x="785786" y="2214554"/>
            <a:ext cx="3714776" cy="1015663"/>
          </a:xfrm>
          <a:prstGeom prst="rect">
            <a:avLst/>
          </a:prstGeom>
          <a:solidFill>
            <a:schemeClr val="bg2"/>
          </a:solidFill>
        </p:spPr>
        <p:txBody>
          <a:bodyPr wrap="square">
            <a:spAutoFit/>
          </a:bodyPr>
          <a:lstStyle/>
          <a:p>
            <a:r>
              <a:rPr lang="fr-FR" sz="2000" dirty="0"/>
              <a:t> les prismes qui génèrent un arc-en-ciel à partir de la lumière du soleil</a:t>
            </a:r>
          </a:p>
        </p:txBody>
      </p:sp>
      <p:sp>
        <p:nvSpPr>
          <p:cNvPr id="8" name="Rectangle 7"/>
          <p:cNvSpPr/>
          <p:nvPr/>
        </p:nvSpPr>
        <p:spPr>
          <a:xfrm>
            <a:off x="5357818" y="2214554"/>
            <a:ext cx="3214710" cy="1323439"/>
          </a:xfrm>
          <a:prstGeom prst="rect">
            <a:avLst/>
          </a:prstGeom>
          <a:solidFill>
            <a:schemeClr val="bg2"/>
          </a:solidFill>
        </p:spPr>
        <p:txBody>
          <a:bodyPr wrap="square">
            <a:spAutoFit/>
          </a:bodyPr>
          <a:lstStyle/>
          <a:p>
            <a:pPr algn="just"/>
            <a:r>
              <a:rPr lang="fr-FR" dirty="0"/>
              <a:t> </a:t>
            </a:r>
            <a:r>
              <a:rPr lang="fr-FR" sz="2000" dirty="0"/>
              <a:t>les réseaux (unité de verre spécifique sur laquelle des rainures très étroites sont tracées)</a:t>
            </a:r>
            <a:endParaRPr lang="fr-FR" dirty="0"/>
          </a:p>
        </p:txBody>
      </p:sp>
      <p:pic>
        <p:nvPicPr>
          <p:cNvPr id="1030" name="Picture 6" descr="C:\Users\Public.User415-PC\Desktop\réseau.PNG"/>
          <p:cNvPicPr>
            <a:picLocks noChangeAspect="1" noChangeArrowheads="1"/>
          </p:cNvPicPr>
          <p:nvPr/>
        </p:nvPicPr>
        <p:blipFill>
          <a:blip/>
          <a:srcRect/>
          <a:stretch>
            <a:fillRect/>
          </a:stretch>
        </p:blipFill>
        <p:spPr bwMode="auto">
          <a:xfrm>
            <a:off x="5357818" y="3643314"/>
            <a:ext cx="3286148" cy="2428892"/>
          </a:xfrm>
          <a:prstGeom prst="rect">
            <a:avLst/>
          </a:prstGeom>
          <a:ln>
            <a:noFill/>
          </a:ln>
          <a:effectLst>
            <a:outerShdw blurRad="292100" dist="139700" dir="2700000" algn="tl" rotWithShape="0">
              <a:srgbClr val="333333">
                <a:alpha val="65000"/>
              </a:srgbClr>
            </a:outerShdw>
          </a:effectLst>
        </p:spPr>
      </p:pic>
      <p:sp>
        <p:nvSpPr>
          <p:cNvPr id="14" name="Flèche à trois pointes 13"/>
          <p:cNvSpPr/>
          <p:nvPr/>
        </p:nvSpPr>
        <p:spPr>
          <a:xfrm>
            <a:off x="4500562" y="1643050"/>
            <a:ext cx="857256" cy="1285884"/>
          </a:xfrm>
          <a:prstGeom prst="leftRightUpArrow">
            <a:avLst>
              <a:gd name="adj1" fmla="val 18436"/>
              <a:gd name="adj2" fmla="val 25000"/>
              <a:gd name="adj3" fmla="val 25000"/>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bg/>
                                          </p:spTgt>
                                        </p:tgtEl>
                                        <p:attrNameLst>
                                          <p:attrName>style.visibility</p:attrName>
                                        </p:attrNameLst>
                                      </p:cBhvr>
                                      <p:to>
                                        <p:strVal val="visible"/>
                                      </p:to>
                                    </p:set>
                                    <p:animEffect transition="in" filter="fade">
                                      <p:cBhvr>
                                        <p:cTn id="20" dur="2000"/>
                                        <p:tgtEl>
                                          <p:spTgt spid="7">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20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fade">
                                      <p:cBhvr>
                                        <p:cTn id="28" dur="2000"/>
                                        <p:tgtEl>
                                          <p:spTgt spid="10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bg/>
                                          </p:spTgt>
                                        </p:tgtEl>
                                        <p:attrNameLst>
                                          <p:attrName>style.visibility</p:attrName>
                                        </p:attrNameLst>
                                      </p:cBhvr>
                                      <p:to>
                                        <p:strVal val="visible"/>
                                      </p:to>
                                    </p:set>
                                    <p:animEffect transition="in" filter="fade">
                                      <p:cBhvr>
                                        <p:cTn id="33" dur="2000"/>
                                        <p:tgtEl>
                                          <p:spTgt spid="8">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fade">
                                      <p:cBhvr>
                                        <p:cTn id="36" dur="2000"/>
                                        <p:tgtEl>
                                          <p:spTgt spid="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30"/>
                                        </p:tgtEl>
                                        <p:attrNameLst>
                                          <p:attrName>style.visibility</p:attrName>
                                        </p:attrNameLst>
                                      </p:cBhvr>
                                      <p:to>
                                        <p:strVal val="visible"/>
                                      </p:to>
                                    </p:set>
                                    <p:animEffect transition="in" filter="fade">
                                      <p:cBhvr>
                                        <p:cTn id="41"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build="allAtOnce" animBg="1"/>
      <p:bldP spid="8" grpId="0" build="allAtOnce" animBg="1"/>
      <p:bldP spid="1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428604"/>
            <a:ext cx="8143932" cy="607223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solidFill>
                <a:schemeClr val="accent6">
                  <a:lumMod val="20000"/>
                  <a:lumOff val="80000"/>
                </a:schemeClr>
              </a:solidFill>
            </a:endParaRPr>
          </a:p>
        </p:txBody>
      </p:sp>
      <p:sp>
        <p:nvSpPr>
          <p:cNvPr id="2" name="Rectangle 1"/>
          <p:cNvSpPr/>
          <p:nvPr/>
        </p:nvSpPr>
        <p:spPr>
          <a:xfrm>
            <a:off x="1214414" y="2967335"/>
            <a:ext cx="6143668" cy="954107"/>
          </a:xfrm>
          <a:prstGeom prst="rect">
            <a:avLst/>
          </a:prstGeom>
        </p:spPr>
        <p:txBody>
          <a:bodyPr wrap="square">
            <a:spAutoFit/>
          </a:bodyPr>
          <a:lstStyle/>
          <a:p>
            <a:pPr>
              <a:buFont typeface="Wingdings" pitchFamily="2" charset="2"/>
              <a:buChar char="v"/>
            </a:pPr>
            <a:endParaRPr lang="fr-FR" sz="2800" dirty="0"/>
          </a:p>
          <a:p>
            <a:pPr>
              <a:buFont typeface="Wingdings" pitchFamily="2" charset="2"/>
              <a:buChar char="v"/>
            </a:pPr>
            <a:endParaRPr lang="fr-FR" sz="2800" dirty="0"/>
          </a:p>
        </p:txBody>
      </p:sp>
      <p:sp>
        <p:nvSpPr>
          <p:cNvPr id="7" name="Rectangle à coins arrondis 6"/>
          <p:cNvSpPr/>
          <p:nvPr/>
        </p:nvSpPr>
        <p:spPr>
          <a:xfrm>
            <a:off x="571472" y="214290"/>
            <a:ext cx="7715304" cy="1785950"/>
          </a:xfrm>
          <a:prstGeom prst="roundRect">
            <a:avLst>
              <a:gd name="adj" fmla="val 47143"/>
            </a:avLst>
          </a:prstGeom>
          <a:blipFill>
            <a:blip/>
            <a:tile tx="0" ty="0" sx="100000" sy="100000" flip="none" algn="tl"/>
          </a:blipFill>
        </p:spPr>
        <p:style>
          <a:lnRef idx="2">
            <a:schemeClr val="accent1"/>
          </a:lnRef>
          <a:fillRef idx="1">
            <a:schemeClr val="lt1"/>
          </a:fillRef>
          <a:effectRef idx="0">
            <a:schemeClr val="accent1"/>
          </a:effectRef>
          <a:fontRef idx="minor">
            <a:schemeClr val="dk1"/>
          </a:fontRef>
        </p:style>
        <p:txBody>
          <a:bodyPr rtlCol="0" anchor="ctr"/>
          <a:lstStyle/>
          <a:p>
            <a:pPr>
              <a:buFont typeface="Wingdings" pitchFamily="2" charset="2"/>
              <a:buChar char="q"/>
            </a:pPr>
            <a:endParaRPr lang="fr-FR" sz="2400" b="1" dirty="0">
              <a:solidFill>
                <a:srgbClr val="FF0000"/>
              </a:solidFill>
            </a:endParaRPr>
          </a:p>
          <a:p>
            <a:r>
              <a:rPr lang="fr-FR" sz="2400" i="1" dirty="0"/>
              <a:t>     </a:t>
            </a:r>
            <a:r>
              <a:rPr lang="fr-FR" sz="3200" b="1" dirty="0">
                <a:solidFill>
                  <a:srgbClr val="FF0000"/>
                </a:solidFill>
              </a:rPr>
              <a:t>Quelles sont les grandeurs qui influent sur l'absorbance ? </a:t>
            </a:r>
            <a:endParaRPr lang="fr-FR" sz="2400" b="1" dirty="0">
              <a:solidFill>
                <a:srgbClr val="FF0000"/>
              </a:solidFill>
            </a:endParaRPr>
          </a:p>
          <a:p>
            <a:endParaRPr lang="fr-FR" sz="2400" b="1" dirty="0">
              <a:solidFill>
                <a:srgbClr val="FF0000"/>
              </a:solidFill>
              <a:latin typeface="Arial" pitchFamily="34" charset="0"/>
              <a:cs typeface="Arial" pitchFamily="34" charset="0"/>
            </a:endParaRPr>
          </a:p>
        </p:txBody>
      </p:sp>
      <p:sp>
        <p:nvSpPr>
          <p:cNvPr id="8" name="Ellipse 7"/>
          <p:cNvSpPr/>
          <p:nvPr/>
        </p:nvSpPr>
        <p:spPr>
          <a:xfrm>
            <a:off x="571472" y="2571744"/>
            <a:ext cx="6643734" cy="78581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fr-FR" sz="2400" b="1" dirty="0">
                <a:solidFill>
                  <a:srgbClr val="00B0F0"/>
                </a:solidFill>
              </a:rPr>
              <a:t>la concentration </a:t>
            </a:r>
            <a:r>
              <a:rPr lang="fr-FR" sz="2400" b="1" i="1" dirty="0">
                <a:solidFill>
                  <a:srgbClr val="00B0F0"/>
                </a:solidFill>
              </a:rPr>
              <a:t>c</a:t>
            </a:r>
            <a:r>
              <a:rPr lang="fr-FR" sz="2400" b="1" dirty="0">
                <a:solidFill>
                  <a:srgbClr val="00B0F0"/>
                </a:solidFill>
              </a:rPr>
              <a:t> de la solution</a:t>
            </a:r>
          </a:p>
          <a:p>
            <a:pPr algn="ctr"/>
            <a:endParaRPr lang="fr-FR" dirty="0"/>
          </a:p>
        </p:txBody>
      </p:sp>
      <p:sp>
        <p:nvSpPr>
          <p:cNvPr id="9" name="Ellipse 8"/>
          <p:cNvSpPr/>
          <p:nvPr/>
        </p:nvSpPr>
        <p:spPr>
          <a:xfrm>
            <a:off x="714348" y="4857760"/>
            <a:ext cx="4357718" cy="64294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fr-FR" sz="2400" b="1" dirty="0">
                <a:solidFill>
                  <a:srgbClr val="00B0F0"/>
                </a:solidFill>
              </a:rPr>
              <a:t> la longueur d'onde </a:t>
            </a:r>
            <a:r>
              <a:rPr lang="fr-FR" sz="2400" b="1" i="1" dirty="0">
                <a:solidFill>
                  <a:srgbClr val="00B0F0"/>
                </a:solidFill>
                <a:latin typeface="Symbol" pitchFamily="18" charset="2"/>
              </a:rPr>
              <a:t>l</a:t>
            </a:r>
          </a:p>
          <a:p>
            <a:pPr algn="ctr"/>
            <a:endParaRPr lang="fr-FR" dirty="0"/>
          </a:p>
        </p:txBody>
      </p:sp>
      <p:sp>
        <p:nvSpPr>
          <p:cNvPr id="10" name="Ellipse 9"/>
          <p:cNvSpPr/>
          <p:nvPr/>
        </p:nvSpPr>
        <p:spPr>
          <a:xfrm>
            <a:off x="2857488" y="3714752"/>
            <a:ext cx="5214974" cy="78581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fr-FR" sz="2400" b="1" dirty="0">
                <a:solidFill>
                  <a:srgbClr val="00B0F0"/>
                </a:solidFill>
              </a:rPr>
              <a:t> l'épaisseur </a:t>
            </a:r>
            <a:r>
              <a:rPr lang="fr-FR" sz="2400" b="1" i="1" dirty="0">
                <a:solidFill>
                  <a:srgbClr val="00B0F0"/>
                </a:solidFill>
              </a:rPr>
              <a:t>l </a:t>
            </a:r>
            <a:r>
              <a:rPr lang="fr-FR" sz="2400" b="1" dirty="0">
                <a:solidFill>
                  <a:srgbClr val="00B0F0"/>
                </a:solidFill>
              </a:rPr>
              <a:t>de la solution</a:t>
            </a:r>
          </a:p>
          <a:p>
            <a:pPr algn="ct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20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20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bg/>
                                          </p:spTgt>
                                        </p:tgtEl>
                                        <p:attrNameLst>
                                          <p:attrName>style.visibility</p:attrName>
                                        </p:attrNameLst>
                                      </p:cBhvr>
                                      <p:to>
                                        <p:strVal val="visible"/>
                                      </p:to>
                                    </p:set>
                                    <p:animEffect transition="in" filter="fade">
                                      <p:cBhvr>
                                        <p:cTn id="15" dur="2000"/>
                                        <p:tgtEl>
                                          <p:spTgt spid="10">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20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bg/>
                                          </p:spTgt>
                                        </p:tgtEl>
                                        <p:attrNameLst>
                                          <p:attrName>style.visibility</p:attrName>
                                        </p:attrNameLst>
                                      </p:cBhvr>
                                      <p:to>
                                        <p:strVal val="visible"/>
                                      </p:to>
                                    </p:set>
                                    <p:animEffect transition="in" filter="fade">
                                      <p:cBhvr>
                                        <p:cTn id="23" dur="2000"/>
                                        <p:tgtEl>
                                          <p:spTgt spid="9">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fade">
                                      <p:cBhvr>
                                        <p:cTn id="26"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9" grpId="0" build="allAtOnce" animBg="1"/>
      <p:bldP spid="10" grpId="0" build="allAtOnce"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2844" y="428604"/>
            <a:ext cx="8643998" cy="6215106"/>
          </a:xfrm>
          <a:prstGeom prst="rect">
            <a:avLst/>
          </a:prstGeom>
          <a:blipFill>
            <a:blip/>
            <a:tile tx="0" ty="0" sx="100000" sy="100000" flip="none" algn="tl"/>
          </a:blip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1506" name="Rectangle 2"/>
          <p:cNvSpPr>
            <a:spLocks noChangeArrowheads="1"/>
          </p:cNvSpPr>
          <p:nvPr/>
        </p:nvSpPr>
        <p:spPr bwMode="auto">
          <a:xfrm>
            <a:off x="500034" y="1928802"/>
            <a:ext cx="8072494" cy="188199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000" b="0" i="0" u="none" strike="noStrike" cap="none" normalizeH="0" baseline="0" dirty="0">
                <a:ln>
                  <a:noFill/>
                </a:ln>
                <a:solidFill>
                  <a:srgbClr val="252525"/>
                </a:solidFill>
                <a:effectLst/>
                <a:latin typeface="Arial" pitchFamily="34" charset="0"/>
                <a:cs typeface="Arial" pitchFamily="34" charset="0"/>
              </a:rPr>
              <a:t>Connaissant le </a:t>
            </a:r>
            <a:r>
              <a:rPr kumimoji="0" lang="fr-FR" sz="2000" b="0" i="0" u="none" strike="noStrike" cap="none" normalizeH="0" baseline="0" dirty="0">
                <a:ln>
                  <a:noFill/>
                </a:ln>
                <a:solidFill>
                  <a:srgbClr val="0B0080"/>
                </a:solidFill>
                <a:effectLst/>
                <a:latin typeface="Arial" pitchFamily="34" charset="0"/>
                <a:cs typeface="Arial" pitchFamily="34" charset="0"/>
              </a:rPr>
              <a:t>spectre d'absorption</a:t>
            </a:r>
            <a:r>
              <a:rPr lang="fr-FR" sz="2000" dirty="0">
                <a:solidFill>
                  <a:srgbClr val="252525"/>
                </a:solidFill>
                <a:latin typeface="Arial" pitchFamily="34" charset="0"/>
                <a:cs typeface="Arial" pitchFamily="34" charset="0"/>
              </a:rPr>
              <a:t> </a:t>
            </a:r>
            <a:r>
              <a:rPr kumimoji="0" lang="fr-FR" sz="2000" b="0" i="0" u="none" strike="noStrike" cap="none" normalizeH="0" baseline="0" dirty="0">
                <a:ln>
                  <a:noFill/>
                </a:ln>
                <a:solidFill>
                  <a:srgbClr val="252525"/>
                </a:solidFill>
                <a:effectLst/>
                <a:latin typeface="Arial" pitchFamily="34" charset="0"/>
                <a:cs typeface="Arial" pitchFamily="34" charset="0"/>
              </a:rPr>
              <a:t>d'une substance chimique, on peut mesurer, à l'une de ses longueurs d'onde </a:t>
            </a:r>
            <a:r>
              <a:rPr lang="fr-FR" sz="2000" dirty="0">
                <a:solidFill>
                  <a:srgbClr val="252525"/>
                </a:solidFill>
                <a:latin typeface="Arial" pitchFamily="34" charset="0"/>
                <a:cs typeface="Arial" pitchFamily="34" charset="0"/>
              </a:rPr>
              <a:t>: </a:t>
            </a:r>
            <a:r>
              <a:rPr kumimoji="0" lang="fr-FR" sz="2000" b="0" i="0" u="none" strike="noStrike" cap="none" normalizeH="0" baseline="0" dirty="0">
                <a:ln>
                  <a:noFill/>
                </a:ln>
                <a:solidFill>
                  <a:srgbClr val="252525"/>
                </a:solidFill>
                <a:effectLst/>
                <a:latin typeface="Arial" pitchFamily="34" charset="0"/>
                <a:cs typeface="Arial" pitchFamily="34" charset="0"/>
              </a:rPr>
              <a:t>les variations de l'intensité </a:t>
            </a:r>
            <a:r>
              <a:rPr lang="fr-FR" sz="2000" dirty="0">
                <a:solidFill>
                  <a:srgbClr val="252525"/>
                </a:solidFill>
                <a:latin typeface="Arial" pitchFamily="34" charset="0"/>
                <a:cs typeface="Arial" pitchFamily="34" charset="0"/>
              </a:rPr>
              <a:t> </a:t>
            </a:r>
            <a:r>
              <a:rPr kumimoji="0" lang="fr-FR" sz="2000" b="0" i="0" u="none" strike="noStrike" cap="none" normalizeH="0" baseline="0" dirty="0">
                <a:ln>
                  <a:noFill/>
                </a:ln>
                <a:solidFill>
                  <a:srgbClr val="252525"/>
                </a:solidFill>
                <a:effectLst/>
                <a:latin typeface="Arial" pitchFamily="34" charset="0"/>
                <a:cs typeface="Arial" pitchFamily="34" charset="0"/>
              </a:rPr>
              <a:t>d'un faisceau lumineux traversant une même épaisseur </a:t>
            </a:r>
            <a:r>
              <a:rPr lang="fr-FR" sz="2000" dirty="0">
                <a:solidFill>
                  <a:srgbClr val="252525"/>
                </a:solidFill>
                <a:latin typeface="Arial" pitchFamily="34" charset="0"/>
                <a:cs typeface="Arial" pitchFamily="34" charset="0"/>
              </a:rPr>
              <a:t> </a:t>
            </a:r>
            <a:r>
              <a:rPr kumimoji="0" lang="fr-FR" sz="2000" b="0" i="0" u="none" strike="noStrike" cap="none" normalizeH="0" baseline="0" dirty="0">
                <a:ln>
                  <a:noFill/>
                </a:ln>
                <a:solidFill>
                  <a:srgbClr val="252525"/>
                </a:solidFill>
                <a:effectLst/>
                <a:latin typeface="Arial" pitchFamily="34" charset="0"/>
                <a:cs typeface="Arial" pitchFamily="34" charset="0"/>
              </a:rPr>
              <a:t>de solutions de concentrations diverses.</a:t>
            </a:r>
            <a:r>
              <a:rPr kumimoji="0" lang="fr-FR" sz="1600" b="0" i="0" u="none" strike="noStrike" cap="none" normalizeH="0" baseline="0" dirty="0">
                <a:ln>
                  <a:noFill/>
                </a:ln>
                <a:solidFill>
                  <a:schemeClr val="tx1"/>
                </a:solidFill>
                <a:effectLst/>
                <a:latin typeface="Arial" pitchFamily="34" charset="0"/>
                <a:cs typeface="Arial" pitchFamily="34" charset="0"/>
              </a:rPr>
              <a:t> </a:t>
            </a:r>
            <a:endParaRPr kumimoji="0" lang="fr-FR" sz="2000" b="0" i="0" u="none" strike="noStrike" cap="none" normalizeH="0" baseline="0" dirty="0">
              <a:ln>
                <a:noFill/>
              </a:ln>
              <a:solidFill>
                <a:srgbClr val="252525"/>
              </a:solidFill>
              <a:effectLst/>
              <a:latin typeface="Arial" pitchFamily="34" charset="0"/>
              <a:cs typeface="Arial" pitchFamily="34" charset="0"/>
            </a:endParaRPr>
          </a:p>
        </p:txBody>
      </p:sp>
      <p:sp>
        <p:nvSpPr>
          <p:cNvPr id="21507" name="AutoShape 3" descr="\lambda _{{max}}\;"/>
          <p:cNvSpPr>
            <a:spLocks noChangeAspect="1" noChangeArrowheads="1"/>
          </p:cNvSpPr>
          <p:nvPr/>
        </p:nvSpPr>
        <p:spPr bwMode="auto">
          <a:xfrm>
            <a:off x="6481763" y="-635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1508" name="AutoShape 4" descr="I\;"/>
          <p:cNvSpPr>
            <a:spLocks noChangeAspect="1" noChangeArrowheads="1"/>
          </p:cNvSpPr>
          <p:nvPr/>
        </p:nvSpPr>
        <p:spPr bwMode="auto">
          <a:xfrm>
            <a:off x="9974263" y="-635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1509" name="AutoShape 5" descr="l\;"/>
          <p:cNvSpPr>
            <a:spLocks noChangeAspect="1" noChangeArrowheads="1"/>
          </p:cNvSpPr>
          <p:nvPr/>
        </p:nvSpPr>
        <p:spPr bwMode="auto">
          <a:xfrm>
            <a:off x="13236575" y="-635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1510" name="Rectangle 6"/>
          <p:cNvSpPr>
            <a:spLocks noChangeArrowheads="1"/>
          </p:cNvSpPr>
          <p:nvPr/>
        </p:nvSpPr>
        <p:spPr bwMode="auto">
          <a:xfrm>
            <a:off x="857224" y="1357298"/>
            <a:ext cx="5857916" cy="35585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31740" rIns="9144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a:ln>
                  <a:noFill/>
                </a:ln>
                <a:solidFill>
                  <a:schemeClr val="accent1"/>
                </a:solidFill>
                <a:effectLst/>
                <a:latin typeface="Arial" pitchFamily="34" charset="0"/>
                <a:cs typeface="Arial" pitchFamily="34" charset="0"/>
              </a:rPr>
              <a:t>1-Détermination d'une concentration inconnue</a:t>
            </a:r>
          </a:p>
        </p:txBody>
      </p:sp>
      <p:sp>
        <p:nvSpPr>
          <p:cNvPr id="21512" name="AutoShape 8" descr="A=f(c)\;"/>
          <p:cNvSpPr>
            <a:spLocks noChangeAspect="1" noChangeArrowheads="1"/>
          </p:cNvSpPr>
          <p:nvPr/>
        </p:nvSpPr>
        <p:spPr bwMode="auto">
          <a:xfrm>
            <a:off x="2981325" y="-603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1513" name="AutoShape 9" descr="l=1cm\;"/>
          <p:cNvSpPr>
            <a:spLocks noChangeAspect="1" noChangeArrowheads="1"/>
          </p:cNvSpPr>
          <p:nvPr/>
        </p:nvSpPr>
        <p:spPr bwMode="auto">
          <a:xfrm>
            <a:off x="7018338" y="-603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1514" name="AutoShape 10" descr="A\;"/>
          <p:cNvSpPr>
            <a:spLocks noChangeAspect="1" noChangeArrowheads="1"/>
          </p:cNvSpPr>
          <p:nvPr/>
        </p:nvSpPr>
        <p:spPr bwMode="auto">
          <a:xfrm>
            <a:off x="8893175" y="-603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1515" name="AutoShape 11" descr="A=f(c)\;"/>
          <p:cNvSpPr>
            <a:spLocks noChangeAspect="1" noChangeArrowheads="1"/>
          </p:cNvSpPr>
          <p:nvPr/>
        </p:nvSpPr>
        <p:spPr bwMode="auto">
          <a:xfrm>
            <a:off x="10817225" y="2286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2" name="Rectangle à coins arrondis 11"/>
          <p:cNvSpPr/>
          <p:nvPr/>
        </p:nvSpPr>
        <p:spPr>
          <a:xfrm>
            <a:off x="642910" y="214290"/>
            <a:ext cx="3857652" cy="571504"/>
          </a:xfrm>
          <a:prstGeom prst="roundRect">
            <a:avLst>
              <a:gd name="adj" fmla="val 47143"/>
            </a:avLst>
          </a:prstGeom>
        </p:spPr>
        <p:style>
          <a:lnRef idx="2">
            <a:schemeClr val="accent1"/>
          </a:lnRef>
          <a:fillRef idx="1">
            <a:schemeClr val="lt1"/>
          </a:fillRef>
          <a:effectRef idx="0">
            <a:schemeClr val="accent1"/>
          </a:effectRef>
          <a:fontRef idx="minor">
            <a:schemeClr val="dk1"/>
          </a:fontRef>
        </p:style>
        <p:txBody>
          <a:bodyPr rtlCol="0" anchor="ctr"/>
          <a:lstStyle/>
          <a:p>
            <a:pPr>
              <a:buFont typeface="Wingdings" pitchFamily="2" charset="2"/>
              <a:buChar char="q"/>
            </a:pPr>
            <a:endParaRPr lang="fr-FR" sz="2400" b="1" dirty="0">
              <a:solidFill>
                <a:srgbClr val="FF0000"/>
              </a:solidFill>
            </a:endParaRPr>
          </a:p>
          <a:p>
            <a:pPr algn="ctr">
              <a:buFont typeface="Wingdings" pitchFamily="2" charset="2"/>
              <a:buChar char="q"/>
            </a:pPr>
            <a:r>
              <a:rPr lang="fr-FR" sz="3200" b="1" dirty="0">
                <a:solidFill>
                  <a:srgbClr val="FF0000"/>
                </a:solidFill>
              </a:rPr>
              <a:t>      Applications</a:t>
            </a:r>
            <a:r>
              <a:rPr lang="fr-FR" sz="2400" b="1" dirty="0">
                <a:solidFill>
                  <a:srgbClr val="FF0000"/>
                </a:solidFill>
                <a:latin typeface="Arial" pitchFamily="34" charset="0"/>
                <a:cs typeface="Arial" pitchFamily="34" charset="0"/>
              </a:rPr>
              <a:t> :</a:t>
            </a:r>
          </a:p>
          <a:p>
            <a:pPr algn="ctr"/>
            <a:endParaRPr lang="fr-FR" sz="3200" b="1" dirty="0">
              <a:solidFill>
                <a:srgbClr val="FF0000"/>
              </a:solidFill>
            </a:endParaRPr>
          </a:p>
        </p:txBody>
      </p:sp>
      <p:sp>
        <p:nvSpPr>
          <p:cNvPr id="13" name="Rectangle 12"/>
          <p:cNvSpPr/>
          <p:nvPr/>
        </p:nvSpPr>
        <p:spPr>
          <a:xfrm>
            <a:off x="500034" y="4572008"/>
            <a:ext cx="7786742"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fontAlgn="base">
              <a:lnSpc>
                <a:spcPct val="150000"/>
              </a:lnSpc>
              <a:spcBef>
                <a:spcPct val="0"/>
              </a:spcBef>
              <a:spcAft>
                <a:spcPct val="0"/>
              </a:spcAft>
            </a:pPr>
            <a:r>
              <a:rPr lang="fr-FR" sz="2000" dirty="0">
                <a:solidFill>
                  <a:srgbClr val="252525"/>
                </a:solidFill>
                <a:latin typeface="Arial" pitchFamily="34" charset="0"/>
                <a:cs typeface="Arial" pitchFamily="34" charset="0"/>
              </a:rPr>
              <a:t>Lorsqu'au cours d'une réaction chimique dont on veut étudier la cinétique de l'une des substances chimiques en solution, on peut par spectrophotométrie d'absorption suivre la concentration de cette substance (généralement colorée). </a:t>
            </a:r>
          </a:p>
        </p:txBody>
      </p:sp>
      <p:sp>
        <p:nvSpPr>
          <p:cNvPr id="14" name="Rectangle 13"/>
          <p:cNvSpPr/>
          <p:nvPr/>
        </p:nvSpPr>
        <p:spPr>
          <a:xfrm>
            <a:off x="714348" y="4000504"/>
            <a:ext cx="6143652"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eaLnBrk="0" fontAlgn="base" hangingPunct="0">
              <a:spcBef>
                <a:spcPct val="0"/>
              </a:spcBef>
              <a:spcAft>
                <a:spcPct val="0"/>
              </a:spcAft>
            </a:pPr>
            <a:r>
              <a:rPr lang="fr-FR" b="1" dirty="0">
                <a:solidFill>
                  <a:schemeClr val="accent1"/>
                </a:solidFill>
                <a:latin typeface="Arial" pitchFamily="34" charset="0"/>
                <a:cs typeface="Arial" pitchFamily="34" charset="0"/>
              </a:rPr>
              <a:t>2- </a:t>
            </a:r>
            <a:r>
              <a:rPr lang="fr-FR" sz="2000" b="1" dirty="0">
                <a:solidFill>
                  <a:schemeClr val="accent1"/>
                </a:solidFill>
                <a:latin typeface="Arial" pitchFamily="34" charset="0"/>
                <a:cs typeface="Arial" pitchFamily="34" charset="0"/>
              </a:rPr>
              <a:t>Suivi de la cinétique d'une réaction chimique</a:t>
            </a:r>
          </a:p>
        </p:txBody>
      </p:sp>
      <p:sp>
        <p:nvSpPr>
          <p:cNvPr id="16" name="ZoneTexte 15"/>
          <p:cNvSpPr txBox="1"/>
          <p:nvPr/>
        </p:nvSpPr>
        <p:spPr>
          <a:xfrm>
            <a:off x="642910" y="857232"/>
            <a:ext cx="5857916" cy="400110"/>
          </a:xfrm>
          <a:prstGeom prst="rect">
            <a:avLst/>
          </a:prstGeom>
          <a:noFill/>
        </p:spPr>
        <p:txBody>
          <a:bodyPr wrap="square" rtlCol="0">
            <a:spAutoFit/>
          </a:bodyPr>
          <a:lstStyle/>
          <a:p>
            <a:r>
              <a:rPr lang="fr-FR" sz="2000" b="1" dirty="0"/>
              <a:t>La spectrophotométrie permet de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0">
                                            <p:bg/>
                                          </p:spTgt>
                                        </p:tgtEl>
                                        <p:attrNameLst>
                                          <p:attrName>style.visibility</p:attrName>
                                        </p:attrNameLst>
                                      </p:cBhvr>
                                      <p:to>
                                        <p:strVal val="visible"/>
                                      </p:to>
                                    </p:set>
                                    <p:animEffect transition="in" filter="fade">
                                      <p:cBhvr>
                                        <p:cTn id="7" dur="2000"/>
                                        <p:tgtEl>
                                          <p:spTgt spid="215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10">
                                            <p:txEl>
                                              <p:pRg st="0" end="0"/>
                                            </p:txEl>
                                          </p:spTgt>
                                        </p:tgtEl>
                                        <p:attrNameLst>
                                          <p:attrName>style.visibility</p:attrName>
                                        </p:attrNameLst>
                                      </p:cBhvr>
                                      <p:to>
                                        <p:strVal val="visible"/>
                                      </p:to>
                                    </p:set>
                                    <p:animEffect transition="in" filter="fade">
                                      <p:cBhvr>
                                        <p:cTn id="10" dur="2000"/>
                                        <p:tgtEl>
                                          <p:spTgt spid="215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506">
                                            <p:bg/>
                                          </p:spTgt>
                                        </p:tgtEl>
                                        <p:attrNameLst>
                                          <p:attrName>style.visibility</p:attrName>
                                        </p:attrNameLst>
                                      </p:cBhvr>
                                      <p:to>
                                        <p:strVal val="visible"/>
                                      </p:to>
                                    </p:set>
                                    <p:animEffect transition="in" filter="fade">
                                      <p:cBhvr>
                                        <p:cTn id="15" dur="2000"/>
                                        <p:tgtEl>
                                          <p:spTgt spid="21506">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506">
                                            <p:txEl>
                                              <p:pRg st="0" end="0"/>
                                            </p:txEl>
                                          </p:spTgt>
                                        </p:tgtEl>
                                        <p:attrNameLst>
                                          <p:attrName>style.visibility</p:attrName>
                                        </p:attrNameLst>
                                      </p:cBhvr>
                                      <p:to>
                                        <p:strVal val="visible"/>
                                      </p:to>
                                    </p:set>
                                    <p:animEffect transition="in" filter="fade">
                                      <p:cBhvr>
                                        <p:cTn id="18" dur="2000"/>
                                        <p:tgtEl>
                                          <p:spTgt spid="2150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bg/>
                                          </p:spTgt>
                                        </p:tgtEl>
                                        <p:attrNameLst>
                                          <p:attrName>style.visibility</p:attrName>
                                        </p:attrNameLst>
                                      </p:cBhvr>
                                      <p:to>
                                        <p:strVal val="visible"/>
                                      </p:to>
                                    </p:set>
                                    <p:animEffect transition="in" filter="fade">
                                      <p:cBhvr>
                                        <p:cTn id="23" dur="2000"/>
                                        <p:tgtEl>
                                          <p:spTgt spid="14">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fade">
                                      <p:cBhvr>
                                        <p:cTn id="26" dur="2000"/>
                                        <p:tgtEl>
                                          <p:spTgt spid="1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bg/>
                                          </p:spTgt>
                                        </p:tgtEl>
                                        <p:attrNameLst>
                                          <p:attrName>style.visibility</p:attrName>
                                        </p:attrNameLst>
                                      </p:cBhvr>
                                      <p:to>
                                        <p:strVal val="visible"/>
                                      </p:to>
                                    </p:set>
                                    <p:animEffect transition="in" filter="fade">
                                      <p:cBhvr>
                                        <p:cTn id="31" dur="2000"/>
                                        <p:tgtEl>
                                          <p:spTgt spid="13">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fade">
                                      <p:cBhvr>
                                        <p:cTn id="34"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allAtOnce" animBg="1"/>
      <p:bldP spid="21510" grpId="0" build="allAtOnce" animBg="1"/>
      <p:bldP spid="13" grpId="0" build="allAtOnce" animBg="1"/>
      <p:bldP spid="14"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solidFill>
                  <a:srgbClr val="FF0000"/>
                </a:solidFill>
              </a:rPr>
              <a:t>la vitesse de réaction</a:t>
            </a:r>
            <a:endParaRPr lang="fr-FR" dirty="0">
              <a:solidFill>
                <a:srgbClr val="FF0000"/>
              </a:solidFill>
            </a:endParaRPr>
          </a:p>
        </p:txBody>
      </p:sp>
      <p:sp>
        <p:nvSpPr>
          <p:cNvPr id="3" name="Espace réservé du contenu 2"/>
          <p:cNvSpPr>
            <a:spLocks noGrp="1"/>
          </p:cNvSpPr>
          <p:nvPr>
            <p:ph sz="quarter" idx="1"/>
          </p:nvPr>
        </p:nvSpPr>
        <p:spPr>
          <a:xfrm>
            <a:off x="0" y="1600200"/>
            <a:ext cx="9144000" cy="5257800"/>
          </a:xfrm>
        </p:spPr>
        <p:txBody>
          <a:bodyPr/>
          <a:lstStyle/>
          <a:p>
            <a:r>
              <a:rPr lang="fr-FR" sz="2200" b="1" u="sng" dirty="0">
                <a:solidFill>
                  <a:srgbClr val="FF0000"/>
                </a:solidFill>
              </a:rPr>
              <a:t>Définition  et expression :</a:t>
            </a:r>
          </a:p>
          <a:p>
            <a:pPr algn="just">
              <a:buNone/>
            </a:pPr>
            <a:r>
              <a:rPr lang="fr-FR" dirty="0">
                <a:latin typeface="Aparajita" pitchFamily="34" charset="0"/>
                <a:cs typeface="Aparajita" pitchFamily="34" charset="0"/>
              </a:rPr>
              <a:t>    La</a:t>
            </a:r>
            <a:r>
              <a:rPr lang="fr-FR" dirty="0">
                <a:solidFill>
                  <a:schemeClr val="accent3">
                    <a:lumMod val="50000"/>
                  </a:schemeClr>
                </a:solidFill>
                <a:latin typeface="Aparajita" pitchFamily="34" charset="0"/>
                <a:cs typeface="Aparajita" pitchFamily="34" charset="0"/>
              </a:rPr>
              <a:t> vitesse </a:t>
            </a:r>
            <a:r>
              <a:rPr lang="fr-FR" dirty="0">
                <a:latin typeface="Aparajita" pitchFamily="34" charset="0"/>
                <a:cs typeface="Aparajita" pitchFamily="34" charset="0"/>
              </a:rPr>
              <a:t>de réaction est le changement dans la quantité de la matière ou de la concentration des réactifs ou des produits en fonction du temps.</a:t>
            </a:r>
          </a:p>
          <a:p>
            <a:pPr>
              <a:buNone/>
            </a:pPr>
            <a:r>
              <a:rPr lang="fr-FR" dirty="0"/>
              <a:t>                                           [A(finale)] - [A(initiale)]</a:t>
            </a:r>
          </a:p>
          <a:p>
            <a:pPr>
              <a:buNone/>
            </a:pPr>
            <a:r>
              <a:rPr lang="fr-FR" dirty="0"/>
              <a:t>Vitesse de réaction =</a:t>
            </a:r>
          </a:p>
          <a:p>
            <a:pPr>
              <a:buNone/>
            </a:pPr>
            <a:r>
              <a:rPr lang="fr-FR" dirty="0"/>
              <a:t>                                            la variation de temps</a:t>
            </a:r>
          </a:p>
        </p:txBody>
      </p:sp>
      <p:cxnSp>
        <p:nvCxnSpPr>
          <p:cNvPr id="5" name="Connecteur droit 4"/>
          <p:cNvCxnSpPr/>
          <p:nvPr/>
        </p:nvCxnSpPr>
        <p:spPr>
          <a:xfrm>
            <a:off x="2915816" y="3573016"/>
            <a:ext cx="4176464"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348880"/>
            <a:ext cx="7772400" cy="1470025"/>
          </a:xfrm>
        </p:spPr>
        <p:txBody>
          <a:bodyPr>
            <a:normAutofit/>
          </a:bodyPr>
          <a:lstStyle/>
          <a:p>
            <a:endParaRPr lang="fr-FR" sz="3600" b="1" dirty="0">
              <a:solidFill>
                <a:srgbClr val="FF0000"/>
              </a:solidFill>
              <a:latin typeface="Times New Roman" pitchFamily="18" charset="0"/>
              <a:cs typeface="Times New Roman" pitchFamily="18" charset="0"/>
            </a:endParaRPr>
          </a:p>
        </p:txBody>
      </p:sp>
      <p:sp>
        <p:nvSpPr>
          <p:cNvPr id="3" name="Sous-titre 2"/>
          <p:cNvSpPr>
            <a:spLocks noGrp="1"/>
          </p:cNvSpPr>
          <p:nvPr>
            <p:ph type="subTitle" idx="1"/>
          </p:nvPr>
        </p:nvSpPr>
        <p:spPr>
          <a:xfrm>
            <a:off x="0" y="4149080"/>
            <a:ext cx="9144000" cy="1203920"/>
          </a:xfrm>
        </p:spPr>
        <p:txBody>
          <a:bodyPr>
            <a:normAutofit/>
          </a:bodyPr>
          <a:lstStyle/>
          <a:p>
            <a:pPr algn="l"/>
            <a:r>
              <a:rPr lang="fr-FR" dirty="0"/>
              <a:t>                                                                   </a:t>
            </a:r>
          </a:p>
        </p:txBody>
      </p:sp>
      <p:sp>
        <p:nvSpPr>
          <p:cNvPr id="7" name="Rectangle à coins arrondis 6"/>
          <p:cNvSpPr/>
          <p:nvPr/>
        </p:nvSpPr>
        <p:spPr>
          <a:xfrm>
            <a:off x="395536" y="2132856"/>
            <a:ext cx="8280920" cy="17281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3200" b="1" kern="0" dirty="0">
                <a:solidFill>
                  <a:srgbClr val="FF0000"/>
                </a:solidFill>
                <a:latin typeface="Times New Roman" pitchFamily="18" charset="0"/>
                <a:ea typeface="+mj-ea"/>
                <a:cs typeface="Times New Roman" pitchFamily="18" charset="0"/>
              </a:rPr>
              <a:t>SUIVI CINETIQUE D’UNE REACTION CHIMIQUE PAR SPECTROPHOTOMETRIE</a:t>
            </a: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229600" cy="1143000"/>
          </a:xfrm>
        </p:spPr>
        <p:txBody>
          <a:bodyPr/>
          <a:lstStyle/>
          <a:p>
            <a:r>
              <a:rPr lang="fr-FR" sz="3200" b="1" dirty="0">
                <a:solidFill>
                  <a:prstClr val="black"/>
                </a:solidFill>
                <a:ea typeface="+mn-ea"/>
                <a:cs typeface="+mn-cs"/>
              </a:rPr>
              <a:t> Objectifs spécifiques </a:t>
            </a:r>
            <a:endParaRPr lang="fr-FR" dirty="0"/>
          </a:p>
        </p:txBody>
      </p:sp>
      <p:sp>
        <p:nvSpPr>
          <p:cNvPr id="3" name="Espace réservé du contenu 2"/>
          <p:cNvSpPr>
            <a:spLocks noGrp="1"/>
          </p:cNvSpPr>
          <p:nvPr>
            <p:ph idx="1"/>
          </p:nvPr>
        </p:nvSpPr>
        <p:spPr>
          <a:xfrm>
            <a:off x="0" y="1097360"/>
            <a:ext cx="9144000" cy="5760640"/>
          </a:xfrm>
        </p:spPr>
        <p:txBody>
          <a:bodyPr>
            <a:normAutofit/>
          </a:bodyPr>
          <a:lstStyle/>
          <a:p>
            <a:pPr lvl="0">
              <a:buNone/>
            </a:pPr>
            <a:endParaRPr lang="fr-FR" sz="2000" dirty="0">
              <a:latin typeface="Times New Roman" pitchFamily="18" charset="0"/>
              <a:cs typeface="Times New Roman" pitchFamily="18" charset="0"/>
            </a:endParaRPr>
          </a:p>
          <a:p>
            <a:pPr lvl="0">
              <a:buFont typeface="Wingdings" pitchFamily="2" charset="2"/>
              <a:buChar char="Ø"/>
            </a:pPr>
            <a:r>
              <a:rPr lang="fr-FR" sz="2000" dirty="0">
                <a:latin typeface="Times New Roman" pitchFamily="18" charset="0"/>
                <a:cs typeface="Times New Roman" pitchFamily="18" charset="0"/>
              </a:rPr>
              <a:t>Etablissement  de  la courbe d'étalonnage et Tracer le graphe   A = f([I2] )</a:t>
            </a:r>
          </a:p>
          <a:p>
            <a:pPr lvl="0">
              <a:buNone/>
            </a:pPr>
            <a:endParaRPr lang="fr-FR" sz="2000" dirty="0">
              <a:latin typeface="Times New Roman" pitchFamily="18" charset="0"/>
              <a:cs typeface="Times New Roman" pitchFamily="18" charset="0"/>
            </a:endParaRPr>
          </a:p>
          <a:p>
            <a:pPr>
              <a:buNone/>
            </a:pPr>
            <a:r>
              <a:rPr lang="fr-FR" sz="2000" dirty="0">
                <a:latin typeface="Times New Roman" pitchFamily="18" charset="0"/>
                <a:cs typeface="Times New Roman" pitchFamily="18" charset="0"/>
              </a:rPr>
              <a:t>A partir de mesures expérimentales et du tableau descriptif de l'évolution du système: </a:t>
            </a:r>
          </a:p>
          <a:p>
            <a:pPr>
              <a:buNone/>
            </a:pPr>
            <a:endParaRPr lang="fr-FR" sz="2000" dirty="0">
              <a:latin typeface="Times New Roman" pitchFamily="18" charset="0"/>
              <a:cs typeface="Times New Roman" pitchFamily="18" charset="0"/>
            </a:endParaRPr>
          </a:p>
          <a:p>
            <a:pPr lvl="1">
              <a:buFont typeface="Wingdings" pitchFamily="2" charset="2"/>
              <a:buChar char="Ø"/>
            </a:pPr>
            <a:r>
              <a:rPr lang="fr-FR" sz="2000" dirty="0">
                <a:latin typeface="Times New Roman" pitchFamily="18" charset="0"/>
                <a:cs typeface="Times New Roman" pitchFamily="18" charset="0"/>
              </a:rPr>
              <a:t>tracer la courbe A = f(temps).</a:t>
            </a:r>
          </a:p>
          <a:p>
            <a:pPr lvl="1">
              <a:buFont typeface="Wingdings" pitchFamily="2" charset="2"/>
              <a:buChar char="Ø"/>
            </a:pPr>
            <a:r>
              <a:rPr lang="fr-FR" sz="2000" dirty="0">
                <a:latin typeface="Times New Roman" pitchFamily="18" charset="0"/>
                <a:cs typeface="Times New Roman" pitchFamily="18" charset="0"/>
              </a:rPr>
              <a:t> tracez [I2] = f(temps).</a:t>
            </a:r>
          </a:p>
          <a:p>
            <a:pPr lvl="1">
              <a:buNone/>
            </a:pPr>
            <a:endParaRPr lang="fr-FR" sz="2000" dirty="0">
              <a:latin typeface="Times New Roman" pitchFamily="18" charset="0"/>
              <a:cs typeface="Times New Roman" pitchFamily="18" charset="0"/>
            </a:endParaRPr>
          </a:p>
          <a:p>
            <a:pPr>
              <a:buFont typeface="Wingdings" pitchFamily="2" charset="2"/>
              <a:buChar char="Ø"/>
            </a:pPr>
            <a:r>
              <a:rPr lang="fr-FR" sz="2000" dirty="0">
                <a:latin typeface="Times New Roman" pitchFamily="18" charset="0"/>
                <a:cs typeface="Times New Roman" pitchFamily="18" charset="0"/>
              </a:rPr>
              <a:t>Savoir définir la vitesse de réaction </a:t>
            </a:r>
          </a:p>
          <a:p>
            <a:pPr>
              <a:buNone/>
            </a:pPr>
            <a:endParaRPr lang="fr-FR" sz="2000" dirty="0">
              <a:latin typeface="Times New Roman" pitchFamily="18" charset="0"/>
              <a:cs typeface="Times New Roman" pitchFamily="18" charset="0"/>
            </a:endParaRPr>
          </a:p>
          <a:p>
            <a:pPr>
              <a:buFont typeface="Wingdings" pitchFamily="2" charset="2"/>
              <a:buChar char="Ø"/>
            </a:pPr>
            <a:r>
              <a:rPr lang="fr-FR" sz="2000" dirty="0">
                <a:latin typeface="Times New Roman" pitchFamily="18" charset="0"/>
                <a:cs typeface="Times New Roman" pitchFamily="18" charset="0"/>
              </a:rPr>
              <a:t>Savoir définir et déterminer l’ordre d’une réaction chimique.</a:t>
            </a:r>
          </a:p>
          <a:p>
            <a:pPr>
              <a:buNone/>
            </a:pPr>
            <a:endParaRPr lang="fr-FR" sz="2000" dirty="0">
              <a:latin typeface="Times New Roman" pitchFamily="18" charset="0"/>
              <a:cs typeface="Times New Roman" pitchFamily="18" charset="0"/>
            </a:endParaRPr>
          </a:p>
          <a:p>
            <a:pPr>
              <a:buFont typeface="Wingdings" pitchFamily="2" charset="2"/>
              <a:buChar char="Ø"/>
            </a:pPr>
            <a:r>
              <a:rPr lang="fr-FR" sz="2000" dirty="0">
                <a:latin typeface="Times New Roman" pitchFamily="18" charset="0"/>
                <a:cs typeface="Times New Roman" pitchFamily="18" charset="0"/>
              </a:rPr>
              <a:t>Déterminer le temps de demi-réaction</a:t>
            </a:r>
          </a:p>
          <a:p>
            <a:pPr lvl="1">
              <a:buFont typeface="Wingdings" pitchFamily="2" charset="2"/>
              <a:buChar char="ü"/>
            </a:pPr>
            <a:endParaRPr lang="fr-FR" b="1" dirty="0">
              <a:solidFill>
                <a:srgbClr val="002060"/>
              </a:solidFill>
            </a:endParaRPr>
          </a:p>
          <a:p>
            <a:pPr lvl="1">
              <a:buNone/>
            </a:pPr>
            <a:endParaRPr lang="fr-FR" b="1" dirty="0">
              <a:solidFill>
                <a:srgbClr val="002060"/>
              </a:solidFill>
            </a:endParaRPr>
          </a:p>
          <a:p>
            <a:pPr lvl="2">
              <a:buFont typeface="Wingdings" pitchFamily="2" charset="2"/>
              <a:buChar char="ü"/>
            </a:pPr>
            <a:endParaRPr lang="fr-FR" sz="1600" dirty="0"/>
          </a:p>
          <a:p>
            <a:pPr>
              <a:buNone/>
            </a:pPr>
            <a:endParaRPr lang="fr-FR" sz="2400" dirty="0"/>
          </a:p>
          <a:p>
            <a:endParaRPr lang="fr-FR" sz="2400" dirty="0"/>
          </a:p>
          <a:p>
            <a:endParaRPr lang="fr-FR" sz="2400" dirty="0"/>
          </a:p>
          <a:p>
            <a:endParaRPr lang="fr-FR" sz="2400" dirty="0"/>
          </a:p>
          <a:p>
            <a:endParaRPr lang="fr-FR" sz="2400" dirty="0"/>
          </a:p>
          <a:p>
            <a:endParaRPr lang="fr-FR" sz="2400" dirty="0"/>
          </a:p>
          <a:p>
            <a:pPr>
              <a:buNone/>
            </a:pPr>
            <a:endParaRPr lang="fr-FR" dirty="0"/>
          </a:p>
        </p:txBody>
      </p:sp>
      <p:pic>
        <p:nvPicPr>
          <p:cNvPr id="7" name="Image 6" descr="cest-fait-300x260.jpg"/>
          <p:cNvPicPr>
            <a:picLocks noChangeAspect="1"/>
          </p:cNvPicPr>
          <p:nvPr/>
        </p:nvPicPr>
        <p:blipFill>
          <a:blip cstate="print"/>
          <a:stretch>
            <a:fillRect/>
          </a:stretch>
        </p:blipFill>
        <p:spPr>
          <a:xfrm>
            <a:off x="6660232" y="0"/>
            <a:ext cx="2483768" cy="9972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additive="base">
                                        <p:cTn id="22"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nodeType="after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 calcmode="lin" valueType="num">
                                      <p:cBhvr additive="base">
                                        <p:cTn id="32"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nodeType="after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2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85728"/>
            <a:ext cx="8786874" cy="6143644"/>
          </a:xfrm>
        </p:spPr>
        <p:txBody>
          <a:bodyPr>
            <a:normAutofit/>
          </a:bodyPr>
          <a:lstStyle/>
          <a:p>
            <a:pPr>
              <a:buNone/>
            </a:pPr>
            <a:r>
              <a:rPr lang="fr-FR" sz="2000" b="1" dirty="0">
                <a:solidFill>
                  <a:srgbClr val="0070C0"/>
                </a:solidFill>
                <a:latin typeface="Times New Roman" pitchFamily="18" charset="0"/>
                <a:cs typeface="Times New Roman" pitchFamily="18" charset="0"/>
              </a:rPr>
              <a:t>Quelles sont les différentes techniques d'analyse qui permettent de suivre l'évolution temporelle d'un système chimique ?</a:t>
            </a:r>
          </a:p>
          <a:p>
            <a:pPr>
              <a:buNone/>
            </a:pPr>
            <a:endParaRPr lang="fr-FR" sz="2000" b="1" dirty="0">
              <a:solidFill>
                <a:srgbClr val="0070C0"/>
              </a:solidFill>
              <a:latin typeface="Times New Roman" pitchFamily="18" charset="0"/>
              <a:cs typeface="Times New Roman" pitchFamily="18" charset="0"/>
            </a:endParaRPr>
          </a:p>
          <a:p>
            <a:pPr>
              <a:buFont typeface="Wingdings" pitchFamily="2" charset="2"/>
              <a:buChar char="ü"/>
            </a:pPr>
            <a:r>
              <a:rPr lang="fr-FR" sz="2000" dirty="0">
                <a:latin typeface="Times New Roman" pitchFamily="18" charset="0"/>
                <a:cs typeface="Times New Roman" pitchFamily="18" charset="0"/>
              </a:rPr>
              <a:t> Le suivi par</a:t>
            </a:r>
            <a:r>
              <a:rPr lang="fr-FR" sz="2000" dirty="0">
                <a:solidFill>
                  <a:srgbClr val="00B0F0"/>
                </a:solidFill>
                <a:latin typeface="Times New Roman" pitchFamily="18" charset="0"/>
                <a:cs typeface="Times New Roman" pitchFamily="18" charset="0"/>
              </a:rPr>
              <a:t> </a:t>
            </a:r>
            <a:r>
              <a:rPr lang="fr-FR" sz="2000" b="1" dirty="0">
                <a:solidFill>
                  <a:srgbClr val="00B0F0"/>
                </a:solidFill>
                <a:latin typeface="Times New Roman" pitchFamily="18" charset="0"/>
                <a:cs typeface="Times New Roman" pitchFamily="18" charset="0"/>
              </a:rPr>
              <a:t>titrage</a:t>
            </a:r>
            <a:r>
              <a:rPr lang="fr-FR" sz="2000" dirty="0">
                <a:latin typeface="Times New Roman" pitchFamily="18" charset="0"/>
                <a:cs typeface="Times New Roman" pitchFamily="18" charset="0"/>
              </a:rPr>
              <a:t>, qui permet de déterminer l'évolution de la quantité de matière   présente en solution en fonction du temps.</a:t>
            </a:r>
          </a:p>
          <a:p>
            <a:pPr>
              <a:buNone/>
            </a:pPr>
            <a:endParaRPr lang="fr-FR" sz="2000" dirty="0">
              <a:latin typeface="Times New Roman" pitchFamily="18" charset="0"/>
              <a:cs typeface="Times New Roman" pitchFamily="18" charset="0"/>
            </a:endParaRPr>
          </a:p>
          <a:p>
            <a:pPr>
              <a:buFont typeface="Wingdings" pitchFamily="2" charset="2"/>
              <a:buChar char="ü"/>
            </a:pPr>
            <a:r>
              <a:rPr lang="fr-FR" sz="2000" dirty="0">
                <a:latin typeface="Times New Roman" pitchFamily="18" charset="0"/>
                <a:cs typeface="Times New Roman" pitchFamily="18" charset="0"/>
              </a:rPr>
              <a:t>Le suivi par</a:t>
            </a:r>
            <a:r>
              <a:rPr lang="fr-FR" sz="2000" dirty="0">
                <a:solidFill>
                  <a:srgbClr val="00B0F0"/>
                </a:solidFill>
                <a:latin typeface="Times New Roman" pitchFamily="18" charset="0"/>
                <a:cs typeface="Times New Roman" pitchFamily="18" charset="0"/>
              </a:rPr>
              <a:t> </a:t>
            </a:r>
            <a:r>
              <a:rPr lang="fr-FR" sz="2000" b="1" dirty="0" err="1">
                <a:solidFill>
                  <a:srgbClr val="00B0F0"/>
                </a:solidFill>
                <a:latin typeface="Times New Roman" pitchFamily="18" charset="0"/>
                <a:cs typeface="Times New Roman" pitchFamily="18" charset="0"/>
              </a:rPr>
              <a:t>conductimétrie</a:t>
            </a:r>
            <a:r>
              <a:rPr lang="fr-FR" sz="2000" dirty="0">
                <a:latin typeface="Times New Roman" pitchFamily="18" charset="0"/>
                <a:cs typeface="Times New Roman" pitchFamily="18" charset="0"/>
              </a:rPr>
              <a:t>, qui permet de déterminer l'évolution de la conductance de la solution en fonction du temps.</a:t>
            </a:r>
            <a:br>
              <a:rPr lang="fr-FR" sz="2000" dirty="0">
                <a:latin typeface="Times New Roman" pitchFamily="18" charset="0"/>
                <a:cs typeface="Times New Roman" pitchFamily="18" charset="0"/>
              </a:rPr>
            </a:br>
            <a:endParaRPr lang="fr-FR" sz="2000" dirty="0">
              <a:latin typeface="Times New Roman" pitchFamily="18" charset="0"/>
              <a:cs typeface="Times New Roman" pitchFamily="18" charset="0"/>
            </a:endParaRPr>
          </a:p>
          <a:p>
            <a:pPr>
              <a:buFont typeface="Wingdings" pitchFamily="2" charset="2"/>
              <a:buChar char="ü"/>
            </a:pPr>
            <a:r>
              <a:rPr lang="fr-FR" sz="2000" dirty="0">
                <a:latin typeface="Times New Roman" pitchFamily="18" charset="0"/>
                <a:cs typeface="Times New Roman" pitchFamily="18" charset="0"/>
              </a:rPr>
              <a:t>Le suivi par </a:t>
            </a:r>
            <a:r>
              <a:rPr lang="fr-FR" sz="2000" dirty="0">
                <a:solidFill>
                  <a:srgbClr val="00B0F0"/>
                </a:solidFill>
                <a:latin typeface="Times New Roman" pitchFamily="18" charset="0"/>
                <a:cs typeface="Times New Roman" pitchFamily="18" charset="0"/>
              </a:rPr>
              <a:t> </a:t>
            </a:r>
            <a:r>
              <a:rPr lang="fr-FR" sz="2000" b="1" dirty="0" err="1">
                <a:solidFill>
                  <a:srgbClr val="00B0F0"/>
                </a:solidFill>
                <a:latin typeface="Times New Roman" pitchFamily="18" charset="0"/>
                <a:cs typeface="Times New Roman" pitchFamily="18" charset="0"/>
              </a:rPr>
              <a:t>pressiométrie</a:t>
            </a:r>
            <a:r>
              <a:rPr lang="fr-FR" sz="2000" dirty="0">
                <a:latin typeface="Times New Roman" pitchFamily="18" charset="0"/>
                <a:cs typeface="Times New Roman" pitchFamily="18" charset="0"/>
              </a:rPr>
              <a:t> (ou </a:t>
            </a:r>
            <a:r>
              <a:rPr lang="fr-FR" sz="2000" b="1" dirty="0">
                <a:solidFill>
                  <a:srgbClr val="00B0F0"/>
                </a:solidFill>
                <a:latin typeface="Times New Roman" pitchFamily="18" charset="0"/>
                <a:cs typeface="Times New Roman" pitchFamily="18" charset="0"/>
              </a:rPr>
              <a:t>manométrie</a:t>
            </a:r>
            <a:r>
              <a:rPr lang="fr-FR" sz="2000" dirty="0">
                <a:latin typeface="Times New Roman" pitchFamily="18" charset="0"/>
                <a:cs typeface="Times New Roman" pitchFamily="18" charset="0"/>
              </a:rPr>
              <a:t>), qui permet de déterminer l'évolution de la pression du gaz en fonction du temps. </a:t>
            </a:r>
          </a:p>
          <a:p>
            <a:pPr>
              <a:buNone/>
            </a:pPr>
            <a:endParaRPr lang="fr-FR" sz="2000" dirty="0">
              <a:latin typeface="Times New Roman" pitchFamily="18" charset="0"/>
              <a:cs typeface="Times New Roman" pitchFamily="18" charset="0"/>
            </a:endParaRPr>
          </a:p>
          <a:p>
            <a:pPr>
              <a:buFont typeface="Wingdings" pitchFamily="2" charset="2"/>
              <a:buChar char="ü"/>
            </a:pPr>
            <a:r>
              <a:rPr lang="fr-FR" sz="2000" dirty="0">
                <a:latin typeface="Times New Roman" pitchFamily="18" charset="0"/>
                <a:cs typeface="Times New Roman" pitchFamily="18" charset="0"/>
              </a:rPr>
              <a:t>Le suivi par</a:t>
            </a:r>
            <a:r>
              <a:rPr lang="fr-FR" sz="2000" dirty="0">
                <a:solidFill>
                  <a:srgbClr val="00B0F0"/>
                </a:solidFill>
                <a:latin typeface="Times New Roman" pitchFamily="18" charset="0"/>
                <a:cs typeface="Times New Roman" pitchFamily="18" charset="0"/>
              </a:rPr>
              <a:t> spectrophotométrie</a:t>
            </a:r>
            <a:r>
              <a:rPr lang="fr-FR" sz="2000" dirty="0">
                <a:latin typeface="Times New Roman" pitchFamily="18" charset="0"/>
                <a:cs typeface="Times New Roman" pitchFamily="18" charset="0"/>
              </a:rPr>
              <a:t>, qui permet de déterminer l'évolution de </a:t>
            </a:r>
            <a:r>
              <a:rPr lang="fr-FR" sz="2000" dirty="0">
                <a:solidFill>
                  <a:srgbClr val="FF0000"/>
                </a:solidFill>
                <a:latin typeface="Times New Roman" pitchFamily="18" charset="0"/>
                <a:cs typeface="Times New Roman" pitchFamily="18" charset="0"/>
              </a:rPr>
              <a:t>l'absorbance A</a:t>
            </a:r>
            <a:r>
              <a:rPr lang="fr-FR" sz="2000" dirty="0">
                <a:latin typeface="Times New Roman" pitchFamily="18" charset="0"/>
                <a:cs typeface="Times New Roman" pitchFamily="18" charset="0"/>
              </a:rPr>
              <a:t> de la solution en fonction du temps.</a:t>
            </a:r>
            <a:br>
              <a:rPr lang="fr-FR" sz="2000" dirty="0">
                <a:latin typeface="Times New Roman" pitchFamily="18" charset="0"/>
                <a:cs typeface="Times New Roman" pitchFamily="18" charset="0"/>
              </a:rPr>
            </a:br>
            <a:br>
              <a:rPr lang="fr-FR" sz="2000" dirty="0">
                <a:latin typeface="Times New Roman" pitchFamily="18" charset="0"/>
                <a:cs typeface="Times New Roman" pitchFamily="18" charset="0"/>
              </a:rPr>
            </a:br>
            <a:r>
              <a:rPr lang="fr-FR" sz="2000" dirty="0">
                <a:latin typeface="Times New Roman" pitchFamily="18" charset="0"/>
                <a:cs typeface="Times New Roman" pitchFamily="18" charset="0"/>
              </a:rPr>
              <a:t>Ces grandeurs physiques peuvent ensuite être reliées à la concentration , ou à l'avancement x de la réaction.</a:t>
            </a:r>
          </a:p>
          <a:p>
            <a:endParaRPr lang="fr-FR" sz="2000" b="1" dirty="0">
              <a:solidFill>
                <a:srgbClr val="0070C0"/>
              </a:solidFill>
              <a:latin typeface="Times New Roman" pitchFamily="18" charset="0"/>
              <a:cs typeface="Times New Roman" pitchFamily="18" charset="0"/>
            </a:endParaRP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additive="base">
                                        <p:cTn id="3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60648"/>
            <a:ext cx="9093696" cy="1143000"/>
          </a:xfrm>
        </p:spPr>
        <p:txBody>
          <a:bodyPr>
            <a:normAutofit/>
          </a:bodyPr>
          <a:lstStyle/>
          <a:p>
            <a:pPr algn="l"/>
            <a:r>
              <a:rPr lang="fr-FR" sz="2400" b="1" u="sng" dirty="0">
                <a:solidFill>
                  <a:srgbClr val="0070C0"/>
                </a:solidFill>
                <a:latin typeface="Times New Roman" pitchFamily="18" charset="0"/>
                <a:cs typeface="Times New Roman" pitchFamily="18" charset="0"/>
              </a:rPr>
              <a:t>Absorbance et coloration</a:t>
            </a:r>
            <a:endParaRPr lang="fr-FR" sz="2400" b="1" u="sng" dirty="0">
              <a:solidFill>
                <a:srgbClr val="0070C0"/>
              </a:solidFill>
            </a:endParaRPr>
          </a:p>
        </p:txBody>
      </p:sp>
      <p:sp>
        <p:nvSpPr>
          <p:cNvPr id="3" name="Espace réservé du contenu 2"/>
          <p:cNvSpPr>
            <a:spLocks noGrp="1"/>
          </p:cNvSpPr>
          <p:nvPr>
            <p:ph idx="1"/>
          </p:nvPr>
        </p:nvSpPr>
        <p:spPr>
          <a:xfrm>
            <a:off x="0" y="1643050"/>
            <a:ext cx="8229600" cy="1234396"/>
          </a:xfrm>
        </p:spPr>
        <p:txBody>
          <a:bodyPr/>
          <a:lstStyle/>
          <a:p>
            <a:pPr>
              <a:buNone/>
            </a:pPr>
            <a:endParaRPr lang="fr-FR" dirty="0"/>
          </a:p>
          <a:p>
            <a:pPr algn="ctr"/>
            <a:r>
              <a:rPr lang="fr-FR" dirty="0">
                <a:solidFill>
                  <a:schemeClr val="tx2">
                    <a:lumMod val="50000"/>
                  </a:schemeClr>
                </a:solidFill>
                <a:latin typeface="Times New Roman" pitchFamily="18" charset="0"/>
                <a:cs typeface="Times New Roman" pitchFamily="18" charset="0"/>
              </a:rPr>
              <a:t>Pourquoi une solution est-elle colorée et d'autre non?</a:t>
            </a:r>
          </a:p>
        </p:txBody>
      </p:sp>
      <p:pic>
        <p:nvPicPr>
          <p:cNvPr id="11268" name="Picture 4" descr="http://thumbs.dreamstime.com/x/solution-transparente-color%C3%A9e-dans-des-tubes-%C3%A0-essai-39781814.jpg"/>
          <p:cNvPicPr>
            <a:picLocks noChangeAspect="1" noChangeArrowheads="1"/>
          </p:cNvPicPr>
          <p:nvPr/>
        </p:nvPicPr>
        <p:blipFill>
          <a:blip cstate="print"/>
          <a:srcRect/>
          <a:stretch>
            <a:fillRect/>
          </a:stretch>
        </p:blipFill>
        <p:spPr bwMode="auto">
          <a:xfrm>
            <a:off x="4932040" y="2780928"/>
            <a:ext cx="3816424" cy="25033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1268"/>
                                        </p:tgtEl>
                                        <p:attrNameLst>
                                          <p:attrName>style.visibility</p:attrName>
                                        </p:attrNameLst>
                                      </p:cBhvr>
                                      <p:to>
                                        <p:strVal val="visible"/>
                                      </p:to>
                                    </p:set>
                                    <p:anim calcmode="lin" valueType="num">
                                      <p:cBhvr>
                                        <p:cTn id="7" dur="1000" fill="hold"/>
                                        <p:tgtEl>
                                          <p:spTgt spid="11268"/>
                                        </p:tgtEl>
                                        <p:attrNameLst>
                                          <p:attrName>ppt_w</p:attrName>
                                        </p:attrNameLst>
                                      </p:cBhvr>
                                      <p:tavLst>
                                        <p:tav tm="0">
                                          <p:val>
                                            <p:fltVal val="0"/>
                                          </p:val>
                                        </p:tav>
                                        <p:tav tm="100000">
                                          <p:val>
                                            <p:strVal val="#ppt_w"/>
                                          </p:val>
                                        </p:tav>
                                      </p:tavLst>
                                    </p:anim>
                                    <p:anim calcmode="lin" valueType="num">
                                      <p:cBhvr>
                                        <p:cTn id="8" dur="1000" fill="hold"/>
                                        <p:tgtEl>
                                          <p:spTgt spid="11268"/>
                                        </p:tgtEl>
                                        <p:attrNameLst>
                                          <p:attrName>ppt_h</p:attrName>
                                        </p:attrNameLst>
                                      </p:cBhvr>
                                      <p:tavLst>
                                        <p:tav tm="0">
                                          <p:val>
                                            <p:fltVal val="0"/>
                                          </p:val>
                                        </p:tav>
                                        <p:tav tm="100000">
                                          <p:val>
                                            <p:strVal val="#ppt_h"/>
                                          </p:val>
                                        </p:tav>
                                      </p:tavLst>
                                    </p:anim>
                                    <p:anim calcmode="lin" valueType="num">
                                      <p:cBhvr>
                                        <p:cTn id="9" dur="1000" fill="hold"/>
                                        <p:tgtEl>
                                          <p:spTgt spid="11268"/>
                                        </p:tgtEl>
                                        <p:attrNameLst>
                                          <p:attrName>style.rotation</p:attrName>
                                        </p:attrNameLst>
                                      </p:cBhvr>
                                      <p:tavLst>
                                        <p:tav tm="0">
                                          <p:val>
                                            <p:fltVal val="90"/>
                                          </p:val>
                                        </p:tav>
                                        <p:tav tm="100000">
                                          <p:val>
                                            <p:fltVal val="0"/>
                                          </p:val>
                                        </p:tav>
                                      </p:tavLst>
                                    </p:anim>
                                    <p:animEffect transition="in" filter="fade">
                                      <p:cBhvr>
                                        <p:cTn id="10" dur="1000"/>
                                        <p:tgtEl>
                                          <p:spTgt spid="1126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2800" b="1" dirty="0"/>
              <a:t>Exemple: solution de </a:t>
            </a:r>
            <a:r>
              <a:rPr lang="fr-FR" sz="2800" b="1" dirty="0" err="1"/>
              <a:t>diiode</a:t>
            </a:r>
            <a:r>
              <a:rPr lang="fr-FR" sz="2800" b="1" dirty="0"/>
              <a:t> </a:t>
            </a:r>
          </a:p>
        </p:txBody>
      </p:sp>
      <p:sp>
        <p:nvSpPr>
          <p:cNvPr id="3" name="Espace réservé du contenu 2"/>
          <p:cNvSpPr>
            <a:spLocks noGrp="1"/>
          </p:cNvSpPr>
          <p:nvPr>
            <p:ph idx="1"/>
          </p:nvPr>
        </p:nvSpPr>
        <p:spPr>
          <a:xfrm>
            <a:off x="0" y="1196752"/>
            <a:ext cx="8892480" cy="5472608"/>
          </a:xfrm>
        </p:spPr>
        <p:txBody>
          <a:bodyPr/>
          <a:lstStyle/>
          <a:p>
            <a:pPr>
              <a:buNone/>
            </a:pPr>
            <a:endParaRPr lang="fr-FR" dirty="0"/>
          </a:p>
          <a:p>
            <a:r>
              <a:rPr lang="fr-FR" sz="2800" dirty="0"/>
              <a:t>Une solution de </a:t>
            </a:r>
            <a:r>
              <a:rPr lang="fr-FR" sz="2800" dirty="0" err="1"/>
              <a:t>diiode</a:t>
            </a:r>
            <a:r>
              <a:rPr lang="fr-FR" sz="2800" dirty="0"/>
              <a:t> éclairée par une lumière blanche apparaît jaune-brun lorsqu’elle est observée à l’</a:t>
            </a:r>
            <a:r>
              <a:rPr lang="fr-FR" sz="2800" dirty="0" err="1"/>
              <a:t>oeil</a:t>
            </a:r>
            <a:r>
              <a:rPr lang="fr-FR" sz="2800" dirty="0"/>
              <a:t> nu.</a:t>
            </a:r>
          </a:p>
          <a:p>
            <a:pPr>
              <a:buNone/>
            </a:pPr>
            <a:endParaRPr lang="fr-FR" dirty="0"/>
          </a:p>
          <a:p>
            <a:pPr>
              <a:buNone/>
            </a:pPr>
            <a:r>
              <a:rPr lang="fr-FR" dirty="0">
                <a:solidFill>
                  <a:schemeClr val="accent6">
                    <a:lumMod val="75000"/>
                  </a:schemeClr>
                </a:solidFill>
              </a:rPr>
              <a:t>      </a:t>
            </a:r>
            <a:r>
              <a:rPr lang="fr-FR" dirty="0">
                <a:solidFill>
                  <a:srgbClr val="FFC000"/>
                </a:solidFill>
              </a:rPr>
              <a:t>Comment peut-on expliquer </a:t>
            </a:r>
          </a:p>
          <a:p>
            <a:pPr>
              <a:buNone/>
            </a:pPr>
            <a:r>
              <a:rPr lang="fr-FR" dirty="0">
                <a:solidFill>
                  <a:srgbClr val="FFC000"/>
                </a:solidFill>
              </a:rPr>
              <a:t>                  sa couleur ?</a:t>
            </a:r>
          </a:p>
          <a:p>
            <a:pPr>
              <a:buNone/>
            </a:pPr>
            <a:r>
              <a:rPr lang="fr-FR" dirty="0"/>
              <a:t>   </a:t>
            </a:r>
          </a:p>
        </p:txBody>
      </p:sp>
      <p:pic>
        <p:nvPicPr>
          <p:cNvPr id="4" name="Image 3" descr="img28.jpg"/>
          <p:cNvPicPr>
            <a:picLocks noChangeAspect="1"/>
          </p:cNvPicPr>
          <p:nvPr/>
        </p:nvPicPr>
        <p:blipFill>
          <a:blip cstate="print"/>
          <a:stretch>
            <a:fillRect/>
          </a:stretch>
        </p:blipFill>
        <p:spPr>
          <a:xfrm>
            <a:off x="6732240" y="3430606"/>
            <a:ext cx="2411762" cy="3427394"/>
          </a:xfrm>
          <a:prstGeom prst="rect">
            <a:avLst/>
          </a:prstGeom>
        </p:spPr>
      </p:pic>
      <p:pic>
        <p:nvPicPr>
          <p:cNvPr id="9218" name="Picture 2" descr="http://previews.123rf.com/images/johan2011/johan20111308/johan2011130800004/21454513-Think-The-Dude-in-a-classic-pose-in-front-of-blue-question-mark--Stock-Photo.jpg"/>
          <p:cNvPicPr>
            <a:picLocks noChangeAspect="1" noChangeArrowheads="1"/>
          </p:cNvPicPr>
          <p:nvPr/>
        </p:nvPicPr>
        <p:blipFill>
          <a:blip cstate="print"/>
          <a:srcRect/>
          <a:stretch>
            <a:fillRect/>
          </a:stretch>
        </p:blipFill>
        <p:spPr bwMode="auto">
          <a:xfrm>
            <a:off x="0" y="4606411"/>
            <a:ext cx="1763688" cy="2251589"/>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
                                        <p:tgtEl>
                                          <p:spTgt spid="3">
                                            <p:txEl>
                                              <p:pRg st="1" end="1"/>
                                            </p:txEl>
                                          </p:spTgt>
                                        </p:tgtEl>
                                      </p:cBhvr>
                                    </p:animEffect>
                                    <p:anim calcmode="lin" valueType="num">
                                      <p:cBhvr>
                                        <p:cTn id="8"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style.rotation</p:attrName>
                                        </p:attrNameLst>
                                      </p:cBhvr>
                                      <p:tavLst>
                                        <p:tav tm="0">
                                          <p:val>
                                            <p:fltVal val="360"/>
                                          </p:val>
                                        </p:tav>
                                        <p:tav tm="100000">
                                          <p:val>
                                            <p:fltVal val="0"/>
                                          </p:val>
                                        </p:tav>
                                      </p:tavLst>
                                    </p:anim>
                                    <p:animEffect transition="in" filter="fade">
                                      <p:cBhvr>
                                        <p:cTn id="18" dur="500"/>
                                        <p:tgtEl>
                                          <p:spTgt spid="4"/>
                                        </p:tgtEl>
                                      </p:cBhvr>
                                    </p:animEffect>
                                  </p:childTnLst>
                                </p:cTn>
                              </p:par>
                            </p:childTnLst>
                          </p:cTn>
                        </p:par>
                        <p:par>
                          <p:cTn id="19" fill="hold">
                            <p:stCondLst>
                              <p:cond delay="1500"/>
                            </p:stCondLst>
                            <p:childTnLst>
                              <p:par>
                                <p:cTn id="20" presetID="43" presetClass="entr" presetSubtype="0" fill="hold" nodeType="afterEffect">
                                  <p:stCondLst>
                                    <p:cond delay="0"/>
                                  </p:stCondLst>
                                  <p:childTnLst>
                                    <p:set>
                                      <p:cBhvr>
                                        <p:cTn id="21" dur="1" fill="hold">
                                          <p:stCondLst>
                                            <p:cond delay="0"/>
                                          </p:stCondLst>
                                        </p:cTn>
                                        <p:tgtEl>
                                          <p:spTgt spid="9218"/>
                                        </p:tgtEl>
                                        <p:attrNameLst>
                                          <p:attrName>style.visibility</p:attrName>
                                        </p:attrNameLst>
                                      </p:cBhvr>
                                      <p:to>
                                        <p:strVal val="visible"/>
                                      </p:to>
                                    </p:set>
                                    <p:animEffect transition="in" filter="fade">
                                      <p:cBhvr>
                                        <p:cTn id="22" dur="100"/>
                                        <p:tgtEl>
                                          <p:spTgt spid="9218"/>
                                        </p:tgtEl>
                                      </p:cBhvr>
                                    </p:animEffect>
                                    <p:anim calcmode="lin" valueType="num">
                                      <p:cBhvr>
                                        <p:cTn id="23" dur="400" fill="hold"/>
                                        <p:tgtEl>
                                          <p:spTgt spid="9218"/>
                                        </p:tgtEl>
                                        <p:attrNameLst>
                                          <p:attrName>ppt_x</p:attrName>
                                        </p:attrNameLst>
                                      </p:cBhvr>
                                      <p:tavLst>
                                        <p:tav tm="0">
                                          <p:val>
                                            <p:strVal val="#ppt_x"/>
                                          </p:val>
                                        </p:tav>
                                        <p:tav tm="100000">
                                          <p:val>
                                            <p:strVal val="#ppt_x"/>
                                          </p:val>
                                        </p:tav>
                                      </p:tavLst>
                                    </p:anim>
                                    <p:anim calcmode="lin" valueType="num">
                                      <p:cBhvr>
                                        <p:cTn id="24" dur="400" fill="hold"/>
                                        <p:tgtEl>
                                          <p:spTgt spid="9218"/>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92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92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7" fill="hold">
                            <p:stCondLst>
                              <p:cond delay="2500"/>
                            </p:stCondLst>
                            <p:childTnLst>
                              <p:par>
                                <p:cTn id="28" presetID="49" presetClass="entr" presetSubtype="0" decel="100000" fill="hold"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2"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3" dur="500"/>
                                        <p:tgtEl>
                                          <p:spTgt spid="3">
                                            <p:txEl>
                                              <p:pRg st="3" end="3"/>
                                            </p:txEl>
                                          </p:spTgt>
                                        </p:tgtEl>
                                      </p:cBhvr>
                                    </p:animEffect>
                                  </p:childTnLst>
                                </p:cTn>
                              </p:par>
                            </p:childTnLst>
                          </p:cTn>
                        </p:par>
                        <p:par>
                          <p:cTn id="34" fill="hold">
                            <p:stCondLst>
                              <p:cond delay="3000"/>
                            </p:stCondLst>
                            <p:childTnLst>
                              <p:par>
                                <p:cTn id="35" presetID="49" presetClass="entr" presetSubtype="0" decel="100000" fill="hold"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9"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71480"/>
            <a:ext cx="8229600" cy="1143000"/>
          </a:xfrm>
        </p:spPr>
        <p:txBody>
          <a:bodyPr>
            <a:noAutofit/>
          </a:bodyPr>
          <a:lstStyle/>
          <a:p>
            <a:r>
              <a:rPr lang="fr-FR" sz="2800" b="1" dirty="0"/>
              <a:t>Spectre d’absorption de la solution aqueuse de diiode</a:t>
            </a:r>
            <a:endParaRPr lang="fr-FR" sz="2800" dirty="0"/>
          </a:p>
        </p:txBody>
      </p:sp>
      <p:pic>
        <p:nvPicPr>
          <p:cNvPr id="4" name="Picture 2"/>
          <p:cNvPicPr>
            <a:picLocks noGrp="1" noChangeAspect="1" noChangeArrowheads="1"/>
          </p:cNvPicPr>
          <p:nvPr>
            <p:ph idx="1"/>
          </p:nvPr>
        </p:nvPicPr>
        <p:blipFill>
          <a:blip cstate="print"/>
          <a:srcRect/>
          <a:stretch>
            <a:fillRect/>
          </a:stretch>
        </p:blipFill>
        <p:spPr bwMode="auto">
          <a:xfrm>
            <a:off x="1071538" y="1785926"/>
            <a:ext cx="7272808" cy="4335706"/>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solidFill>
                  <a:srgbClr val="002060"/>
                </a:solidFill>
              </a:rPr>
              <a:t>Dans quel domaine de longueur d'onde, les radiations lumineuses sont-elles absorbées ?</a:t>
            </a:r>
          </a:p>
          <a:p>
            <a:pPr>
              <a:buNone/>
            </a:pPr>
            <a:endParaRPr lang="fr-FR" dirty="0"/>
          </a:p>
          <a:p>
            <a:r>
              <a:rPr lang="fr-FR" dirty="0"/>
              <a:t>La solution de </a:t>
            </a:r>
            <a:r>
              <a:rPr lang="fr-FR" dirty="0" err="1"/>
              <a:t>diiode</a:t>
            </a:r>
            <a:r>
              <a:rPr lang="fr-FR" dirty="0"/>
              <a:t> est absorbée des radiations </a:t>
            </a:r>
            <a:r>
              <a:rPr lang="fr-FR" b="1" dirty="0"/>
              <a:t>de </a:t>
            </a:r>
            <a:r>
              <a:rPr lang="fr-FR" dirty="0"/>
              <a:t>longueurs d’onde </a:t>
            </a:r>
            <a:r>
              <a:rPr lang="fr-FR" b="1" dirty="0"/>
              <a:t>comprises entre </a:t>
            </a:r>
            <a:r>
              <a:rPr lang="fr-FR" b="1" dirty="0">
                <a:solidFill>
                  <a:srgbClr val="002060"/>
                </a:solidFill>
              </a:rPr>
              <a:t>435 et 480 nm.</a:t>
            </a:r>
            <a:endParaRPr lang="fr-FR" dirty="0">
              <a:solidFill>
                <a:srgbClr val="002060"/>
              </a:solidFill>
            </a:endParaRPr>
          </a:p>
          <a:p>
            <a:endParaRPr lang="fr-FR"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solidFill>
                  <a:srgbClr val="002060"/>
                </a:solidFill>
                <a:cs typeface="Arial" charset="0"/>
              </a:rPr>
              <a:t>Quelle est la couleur sélectivement absorbée par la solution de </a:t>
            </a:r>
            <a:r>
              <a:rPr lang="fr-FR" dirty="0" err="1">
                <a:solidFill>
                  <a:srgbClr val="002060"/>
                </a:solidFill>
                <a:cs typeface="Arial" charset="0"/>
              </a:rPr>
              <a:t>diiode</a:t>
            </a:r>
            <a:r>
              <a:rPr lang="fr-FR" dirty="0">
                <a:solidFill>
                  <a:srgbClr val="002060"/>
                </a:solidFill>
                <a:cs typeface="Arial" charset="0"/>
              </a:rPr>
              <a:t> ?</a:t>
            </a:r>
          </a:p>
          <a:p>
            <a:endParaRPr lang="fr-FR" dirty="0"/>
          </a:p>
          <a:p>
            <a:r>
              <a:rPr lang="fr-FR" dirty="0">
                <a:cs typeface="Arial" charset="0"/>
              </a:rPr>
              <a:t>Il s'agit de la couleur </a:t>
            </a:r>
            <a:r>
              <a:rPr lang="fr-FR" b="1" dirty="0">
                <a:solidFill>
                  <a:srgbClr val="002060"/>
                </a:solidFill>
              </a:rPr>
              <a:t>bleu</a:t>
            </a:r>
            <a:endParaRPr lang="fr-FR" dirty="0">
              <a:solidFill>
                <a:srgbClr val="002060"/>
              </a:solidFill>
              <a:cs typeface="Arial" charset="0"/>
            </a:endParaRPr>
          </a:p>
          <a:p>
            <a:endParaRPr lang="fr-FR"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br>
              <a:rPr lang="fr-FR" dirty="0"/>
            </a:br>
            <a:br>
              <a:rPr lang="fr-FR" dirty="0"/>
            </a:br>
            <a:br>
              <a:rPr lang="fr-FR" dirty="0"/>
            </a:br>
            <a:br>
              <a:rPr lang="fr-FR" dirty="0"/>
            </a:br>
            <a:endParaRPr lang="fr-FR" dirty="0"/>
          </a:p>
        </p:txBody>
      </p:sp>
      <p:sp>
        <p:nvSpPr>
          <p:cNvPr id="3" name="Espace réservé du contenu 2"/>
          <p:cNvSpPr>
            <a:spLocks noGrp="1"/>
          </p:cNvSpPr>
          <p:nvPr>
            <p:ph idx="1"/>
          </p:nvPr>
        </p:nvSpPr>
        <p:spPr>
          <a:xfrm>
            <a:off x="611560" y="980728"/>
            <a:ext cx="8229600" cy="4525963"/>
          </a:xfrm>
        </p:spPr>
        <p:txBody>
          <a:bodyPr/>
          <a:lstStyle/>
          <a:p>
            <a:r>
              <a:rPr lang="fr-FR" dirty="0"/>
              <a:t>Quelles sont les couleurs qui ne sont pas absorbées ?</a:t>
            </a:r>
          </a:p>
          <a:p>
            <a:r>
              <a:rPr lang="fr-FR" dirty="0">
                <a:solidFill>
                  <a:srgbClr val="00B050"/>
                </a:solidFill>
              </a:rPr>
              <a:t>le vert</a:t>
            </a:r>
            <a:r>
              <a:rPr lang="fr-FR" dirty="0"/>
              <a:t>, </a:t>
            </a:r>
            <a:r>
              <a:rPr lang="fr-FR" dirty="0">
                <a:solidFill>
                  <a:srgbClr val="FF0000"/>
                </a:solidFill>
              </a:rPr>
              <a:t>le rouge</a:t>
            </a:r>
            <a:r>
              <a:rPr lang="fr-FR" dirty="0"/>
              <a:t>, </a:t>
            </a:r>
            <a:r>
              <a:rPr lang="fr-FR" dirty="0">
                <a:solidFill>
                  <a:srgbClr val="FFC000"/>
                </a:solidFill>
              </a:rPr>
              <a:t>l’orange</a:t>
            </a:r>
          </a:p>
          <a:p>
            <a:r>
              <a:rPr lang="fr-FR" dirty="0"/>
              <a:t>Quelle est alors la couleur résultant de ce mélange de couleurs ?</a:t>
            </a:r>
          </a:p>
          <a:p>
            <a:pPr>
              <a:buNone/>
            </a:pPr>
            <a:endParaRPr lang="fr-FR" dirty="0">
              <a:solidFill>
                <a:srgbClr val="C49500"/>
              </a:solidFill>
            </a:endParaRPr>
          </a:p>
        </p:txBody>
      </p:sp>
      <p:pic>
        <p:nvPicPr>
          <p:cNvPr id="12" name="Picture 2"/>
          <p:cNvPicPr>
            <a:picLocks noChangeAspect="1" noChangeArrowheads="1"/>
          </p:cNvPicPr>
          <p:nvPr/>
        </p:nvPicPr>
        <p:blipFill>
          <a:blip cstate="print"/>
          <a:srcRect/>
          <a:stretch>
            <a:fillRect/>
          </a:stretch>
        </p:blipFill>
        <p:spPr bwMode="auto">
          <a:xfrm>
            <a:off x="3143240" y="3214686"/>
            <a:ext cx="3026469" cy="3026469"/>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
                                        <p:tgtEl>
                                          <p:spTgt spid="3">
                                            <p:txEl>
                                              <p:pRg st="1" end="1"/>
                                            </p:txEl>
                                          </p:spTgt>
                                        </p:tgtEl>
                                      </p:cBhvr>
                                    </p:animEffect>
                                    <p:anim calcmode="lin" valueType="num">
                                      <p:cBhvr>
                                        <p:cTn id="17"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br>
              <a:rPr lang="fr-FR" b="1" i="1" dirty="0">
                <a:solidFill>
                  <a:srgbClr val="663300"/>
                </a:solidFill>
              </a:rPr>
            </a:br>
            <a:r>
              <a:rPr lang="fr-FR" sz="3100" b="1" dirty="0"/>
              <a:t>Radiations absorbées et couleur d’une solution éclairée en lumière blanche</a:t>
            </a:r>
            <a:br>
              <a:rPr lang="en-GB" b="1" i="1" dirty="0">
                <a:solidFill>
                  <a:srgbClr val="663300"/>
                </a:solidFill>
              </a:rPr>
            </a:br>
            <a:endParaRPr lang="fr-FR" dirty="0"/>
          </a:p>
        </p:txBody>
      </p:sp>
      <p:pic>
        <p:nvPicPr>
          <p:cNvPr id="22530" name="Picture 2"/>
          <p:cNvPicPr>
            <a:picLocks noGrp="1" noChangeAspect="1" noChangeArrowheads="1"/>
          </p:cNvPicPr>
          <p:nvPr>
            <p:ph idx="1"/>
          </p:nvPr>
        </p:nvPicPr>
        <p:blipFill>
          <a:blip cstate="print"/>
          <a:stretch>
            <a:fillRect/>
          </a:stretch>
        </p:blipFill>
        <p:spPr bwMode="auto">
          <a:xfrm>
            <a:off x="1657350" y="2520156"/>
            <a:ext cx="5829300" cy="32194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100"/>
                                        <p:tgtEl>
                                          <p:spTgt spid="22530"/>
                                        </p:tgtEl>
                                      </p:cBhvr>
                                    </p:animEffect>
                                    <p:anim calcmode="lin" valueType="num">
                                      <p:cBhvr>
                                        <p:cTn id="8" dur="400" fill="hold"/>
                                        <p:tgtEl>
                                          <p:spTgt spid="22530"/>
                                        </p:tgtEl>
                                        <p:attrNameLst>
                                          <p:attrName>ppt_x</p:attrName>
                                        </p:attrNameLst>
                                      </p:cBhvr>
                                      <p:tavLst>
                                        <p:tav tm="0">
                                          <p:val>
                                            <p:strVal val="#ppt_x"/>
                                          </p:val>
                                        </p:tav>
                                        <p:tav tm="100000">
                                          <p:val>
                                            <p:strVal val="#ppt_x"/>
                                          </p:val>
                                        </p:tav>
                                      </p:tavLst>
                                    </p:anim>
                                    <p:anim calcmode="lin" valueType="num">
                                      <p:cBhvr>
                                        <p:cTn id="9" dur="400" fill="hold"/>
                                        <p:tgtEl>
                                          <p:spTgt spid="22530"/>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253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253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7883</Words>
  <Application>Microsoft Office PowerPoint</Application>
  <PresentationFormat>Affichage à l'écran (4:3)</PresentationFormat>
  <Paragraphs>791</Paragraphs>
  <Slides>131</Slides>
  <Notes>14</Notes>
  <HiddenSlides>0</HiddenSlides>
  <MMClips>0</MMClips>
  <ScaleCrop>false</ScaleCrop>
  <HeadingPairs>
    <vt:vector size="6" baseType="variant">
      <vt:variant>
        <vt:lpstr>Polices utilisées</vt:lpstr>
      </vt:variant>
      <vt:variant>
        <vt:i4>19</vt:i4>
      </vt:variant>
      <vt:variant>
        <vt:lpstr>Thème</vt:lpstr>
      </vt:variant>
      <vt:variant>
        <vt:i4>1</vt:i4>
      </vt:variant>
      <vt:variant>
        <vt:lpstr>Titres des diapositives</vt:lpstr>
      </vt:variant>
      <vt:variant>
        <vt:i4>131</vt:i4>
      </vt:variant>
    </vt:vector>
  </HeadingPairs>
  <TitlesOfParts>
    <vt:vector size="151" baseType="lpstr">
      <vt:lpstr>Algerian</vt:lpstr>
      <vt:lpstr>Angsana New</vt:lpstr>
      <vt:lpstr>Aparajita</vt:lpstr>
      <vt:lpstr>Arial</vt:lpstr>
      <vt:lpstr>Arial Unicode MS</vt:lpstr>
      <vt:lpstr>Blackadder ITC</vt:lpstr>
      <vt:lpstr>Calibri</vt:lpstr>
      <vt:lpstr>Courier New</vt:lpstr>
      <vt:lpstr>Forte</vt:lpstr>
      <vt:lpstr>Franklin Gothic Book</vt:lpstr>
      <vt:lpstr>Goudy Old Style</vt:lpstr>
      <vt:lpstr>Matura MT Script Capitals</vt:lpstr>
      <vt:lpstr>Perpetua</vt:lpstr>
      <vt:lpstr>Symbol</vt:lpstr>
      <vt:lpstr>Times New Roman</vt:lpstr>
      <vt:lpstr>Trebuchet MS</vt:lpstr>
      <vt:lpstr>Verdana</vt:lpstr>
      <vt:lpstr>Wingdings</vt:lpstr>
      <vt:lpstr>Wingdings 2</vt:lpstr>
      <vt:lpstr>Capitaux</vt:lpstr>
      <vt:lpstr>LA CINÉTIQUE CHIMIQUE </vt:lpstr>
      <vt:lpstr>Présentation PowerPoint</vt:lpstr>
      <vt:lpstr>Introduction </vt:lpstr>
      <vt:lpstr> Introduction</vt:lpstr>
      <vt:lpstr>La cinétique chimique </vt:lpstr>
      <vt:lpstr>La cinétique chimique </vt:lpstr>
      <vt:lpstr>La cinétique chimique </vt:lpstr>
      <vt:lpstr>  la vitesse de réaction</vt:lpstr>
      <vt:lpstr>la vitesse de réaction</vt:lpstr>
      <vt:lpstr>la vitesse de réaction</vt:lpstr>
      <vt:lpstr>la vitesse de réaction</vt:lpstr>
      <vt:lpstr>Les différence vitesse de réaction </vt:lpstr>
      <vt:lpstr>Les différence vitesse de réaction </vt:lpstr>
      <vt:lpstr>Les différence vitesse de réaction </vt:lpstr>
      <vt:lpstr>Les différence vitesse de réaction </vt:lpstr>
      <vt:lpstr>Les différence vitesse de réaction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introduction</vt:lpstr>
      <vt:lpstr>Les réactions inverses simples</vt:lpstr>
      <vt:lpstr>Présentation PowerPoint</vt:lpstr>
      <vt:lpstr>Présentation PowerPoint</vt:lpstr>
      <vt:lpstr>Présentation PowerPoint</vt:lpstr>
      <vt:lpstr>Présentation PowerPoint</vt:lpstr>
      <vt:lpstr>Les réactions parallèles :</vt:lpstr>
      <vt:lpstr>Présentation PowerPoint</vt:lpstr>
      <vt:lpstr> les réactions successives :</vt:lpstr>
      <vt:lpstr>Présentation PowerPoint</vt:lpstr>
      <vt:lpstr>Présentation PowerPoint</vt:lpstr>
      <vt:lpstr>Présentation PowerPoint</vt:lpstr>
      <vt:lpstr>Présentation PowerPoint</vt:lpstr>
      <vt:lpstr>Présentation PowerPoint</vt:lpstr>
      <vt:lpstr>Les approximations utiles pour l’étude cinétique</vt:lpstr>
      <vt:lpstr>a) Approximation de l’étape cinétiquement déterminante (ECD)</vt:lpstr>
      <vt:lpstr>b) Approximation de l’état quasi-stationnaire (AEQS)</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Objectifs spécifiques </vt:lpstr>
      <vt:lpstr>Présentation PowerPoint</vt:lpstr>
      <vt:lpstr>Absorbance et coloration</vt:lpstr>
      <vt:lpstr>Exemple: solution de diiode </vt:lpstr>
      <vt:lpstr>Spectre d’absorption de la solution aqueuse de diiode</vt:lpstr>
      <vt:lpstr>Présentation PowerPoint</vt:lpstr>
      <vt:lpstr>Présentation PowerPoint</vt:lpstr>
      <vt:lpstr>    </vt:lpstr>
      <vt:lpstr> Radiations absorbées et couleur d’une solution éclairée en lumière blanche </vt:lpstr>
      <vt:lpstr> </vt:lpstr>
      <vt:lpstr>Présentation PowerPoint</vt:lpstr>
      <vt:lpstr>  </vt:lpstr>
      <vt:lpstr>  </vt:lpstr>
      <vt:lpstr>    </vt:lpstr>
      <vt:lpstr>Matériels et produits chimiques</vt:lpstr>
      <vt:lpstr>     </vt:lpstr>
      <vt:lpstr> </vt:lpstr>
      <vt:lpstr>    </vt:lpstr>
      <vt:lpstr>Présentation PowerPoint</vt:lpstr>
      <vt:lpstr>Présentation PowerPoint</vt:lpstr>
      <vt:lpstr>                                                                                                          </vt:lpstr>
      <vt:lpstr>Présentation PowerPoint</vt:lpstr>
      <vt:lpstr>Le produit: Iodure de potassium KI</vt:lpstr>
      <vt:lpstr>Produit: Peroxodisulfate de sodium  Na2S2O8</vt:lpstr>
      <vt:lpstr>  Utilisation: Dans quel cas le médicament IODURE DE POTASSIUM est-il prescrit ? </vt:lpstr>
      <vt:lpstr>Utilisation du persulfate de sodium</vt:lpstr>
      <vt:lpstr>2.Mode opératoire</vt:lpstr>
      <vt:lpstr>a-Réaction </vt:lpstr>
      <vt:lpstr>Présentation PowerPoint</vt:lpstr>
      <vt:lpstr>Présentation PowerPoint</vt:lpstr>
      <vt:lpstr> </vt:lpstr>
      <vt:lpstr>le tableau d’avancement de cette réaction. </vt:lpstr>
      <vt:lpstr>Présentation PowerPoint</vt:lpstr>
      <vt:lpstr>D’après le tableau d’avancement précédent, n(I2)= x = [I2] × Vt on peut alors facilement trouver les valeurs de x en fonction du temps et donc tracer la courbe correspondante.</vt:lpstr>
      <vt:lpstr>3. Détermination de la vitesse de réaction </vt:lpstr>
      <vt:lpstr>Présentation PowerPoint</vt:lpstr>
      <vt:lpstr>a. La courbe de v=f(t)</vt:lpstr>
      <vt:lpstr>Présentation PowerPoint</vt:lpstr>
      <vt:lpstr>Présentation PowerPoint</vt:lpstr>
      <vt:lpstr>4. Détermination de temps de demi réaction: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CINÉTIQUE CHIMIQUE </dc:title>
  <dc:creator>men dp hh</dc:creator>
  <cp:lastModifiedBy>KHADIJA.ELKABABI</cp:lastModifiedBy>
  <cp:revision>1</cp:revision>
  <dcterms:modified xsi:type="dcterms:W3CDTF">2023-07-26T12:12:09Z</dcterms:modified>
</cp:coreProperties>
</file>